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855" r:id="rId2"/>
    <p:sldId id="386" r:id="rId3"/>
    <p:sldId id="393" r:id="rId4"/>
    <p:sldId id="792" r:id="rId5"/>
    <p:sldId id="435" r:id="rId6"/>
    <p:sldId id="794" r:id="rId7"/>
    <p:sldId id="852" r:id="rId8"/>
    <p:sldId id="853" r:id="rId9"/>
    <p:sldId id="854" r:id="rId10"/>
    <p:sldId id="848" r:id="rId11"/>
    <p:sldId id="8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F00"/>
    <a:srgbClr val="FDEADA"/>
    <a:srgbClr val="FEF7DA"/>
    <a:srgbClr val="3CB6CE"/>
    <a:srgbClr val="5F5F5F"/>
    <a:srgbClr val="C0504D"/>
    <a:srgbClr val="E4ECF8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6667" autoAdjust="0"/>
  </p:normalViewPr>
  <p:slideViewPr>
    <p:cSldViewPr snapToGrid="0">
      <p:cViewPr varScale="1">
        <p:scale>
          <a:sx n="117" d="100"/>
          <a:sy n="117" d="100"/>
        </p:scale>
        <p:origin x="120" y="5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F81B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55A-4EBF-B87C-1ADAF841C47E}"/>
              </c:ext>
            </c:extLst>
          </c:dPt>
          <c:dPt>
            <c:idx val="1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55A-4EBF-B87C-1ADAF841C47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55A-4EBF-B87C-1ADAF841C47E}"/>
              </c:ext>
            </c:extLst>
          </c:dPt>
          <c:dLbls>
            <c:dLbl>
              <c:idx val="0"/>
              <c:layout>
                <c:manualLayout>
                  <c:x val="-0.16245006657789623"/>
                  <c:y val="0.158102766798418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0B0DE0-9E1F-9A48-8576-A31EE58C3083}" type="CATEGORYNAME">
                      <a:rPr lang="en-US" sz="1200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, 57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64314247669774"/>
                      <c:h val="0.145256916996047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5A-4EBF-B87C-1ADAF841C47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22657F-792C-D042-8531-20898D1C3746}" type="CATEGORYNAME">
                      <a:rPr lang="en-US" sz="1200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, 41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5A-4EBF-B87C-1ADAF841C47E}"/>
                </c:ext>
              </c:extLst>
            </c:dLbl>
            <c:dLbl>
              <c:idx val="2"/>
              <c:layout>
                <c:manualLayout>
                  <c:x val="0.13870424156688002"/>
                  <c:y val="-0.235765636772417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D1318B-C03F-E548-8BB1-1C9628A76B5C}" type="CATEGORYNAME">
                      <a:rPr lang="en-US" sz="1400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/>
                      <a:t>, 476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55A-4EBF-B87C-1ADAF841C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Premium</c:v>
                </c:pt>
                <c:pt idx="1">
                  <c:v>Basic</c:v>
                </c:pt>
                <c:pt idx="2">
                  <c:v>Limited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</c:v>
                </c:pt>
                <c:pt idx="1">
                  <c:v>42</c:v>
                </c:pt>
                <c:pt idx="2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5A-4EBF-B87C-1ADAF841C47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95326-025C-2842-B3B0-7A5F41421F59}" type="doc">
      <dgm:prSet loTypeId="urn:microsoft.com/office/officeart/2005/8/layout/hChevron3" loCatId="" qsTypeId="urn:microsoft.com/office/officeart/2005/8/quickstyle/simple5" qsCatId="simple" csTypeId="urn:microsoft.com/office/officeart/2005/8/colors/accent2_3" csCatId="accent2" phldr="1"/>
      <dgm:spPr/>
    </dgm:pt>
    <dgm:pt modelId="{C70EFCF1-4C7E-0649-9704-9AAF6A29DB0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EEAF00"/>
        </a:solidFill>
      </dgm:spPr>
      <dgm:t>
        <a:bodyPr/>
        <a:lstStyle/>
        <a:p>
          <a:r>
            <a:rPr lang="en-US" sz="2000" kern="1200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+mn-cs"/>
            </a:rPr>
            <a:t>2018</a:t>
          </a:r>
        </a:p>
      </dgm:t>
    </dgm:pt>
    <dgm:pt modelId="{D2E1AE1B-176B-8641-9A63-05CC0D9D160C}" type="parTrans" cxnId="{9112722B-B5D6-DE4C-AF0C-98AEF1ED5C63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52C9F42E-8943-E646-A3F2-F5D3E693860D}" type="sibTrans" cxnId="{9112722B-B5D6-DE4C-AF0C-98AEF1ED5C63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7504B59A-5B25-A34C-A9ED-35D4F2D993E7}" type="pres">
      <dgm:prSet presAssocID="{24295326-025C-2842-B3B0-7A5F41421F59}" presName="Name0" presStyleCnt="0">
        <dgm:presLayoutVars>
          <dgm:dir/>
          <dgm:resizeHandles val="exact"/>
        </dgm:presLayoutVars>
      </dgm:prSet>
      <dgm:spPr/>
    </dgm:pt>
    <dgm:pt modelId="{E7BA5FB8-B0FE-294E-8F15-62A809A483B7}" type="pres">
      <dgm:prSet presAssocID="{C70EFCF1-4C7E-0649-9704-9AAF6A29DB03}" presName="parTxOnly" presStyleLbl="node1" presStyleIdx="0" presStyleCnt="1" custScaleX="87622" custLinFactNeighborX="4345">
        <dgm:presLayoutVars>
          <dgm:bulletEnabled val="1"/>
        </dgm:presLayoutVars>
      </dgm:prSet>
      <dgm:spPr/>
    </dgm:pt>
  </dgm:ptLst>
  <dgm:cxnLst>
    <dgm:cxn modelId="{9112722B-B5D6-DE4C-AF0C-98AEF1ED5C63}" srcId="{24295326-025C-2842-B3B0-7A5F41421F59}" destId="{C70EFCF1-4C7E-0649-9704-9AAF6A29DB03}" srcOrd="0" destOrd="0" parTransId="{D2E1AE1B-176B-8641-9A63-05CC0D9D160C}" sibTransId="{52C9F42E-8943-E646-A3F2-F5D3E693860D}"/>
    <dgm:cxn modelId="{B2122E5D-65DA-0A4C-8AAF-93DDC0847D9A}" type="presOf" srcId="{24295326-025C-2842-B3B0-7A5F41421F59}" destId="{7504B59A-5B25-A34C-A9ED-35D4F2D993E7}" srcOrd="0" destOrd="0" presId="urn:microsoft.com/office/officeart/2005/8/layout/hChevron3"/>
    <dgm:cxn modelId="{B892B2E4-B567-7946-BF0C-69F72B4E576F}" type="presOf" srcId="{C70EFCF1-4C7E-0649-9704-9AAF6A29DB03}" destId="{E7BA5FB8-B0FE-294E-8F15-62A809A483B7}" srcOrd="0" destOrd="0" presId="urn:microsoft.com/office/officeart/2005/8/layout/hChevron3"/>
    <dgm:cxn modelId="{C02FA0E0-00C4-1646-88E7-C03538CBFDFF}" type="presParOf" srcId="{7504B59A-5B25-A34C-A9ED-35D4F2D993E7}" destId="{E7BA5FB8-B0FE-294E-8F15-62A809A483B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95326-025C-2842-B3B0-7A5F41421F59}" type="doc">
      <dgm:prSet loTypeId="urn:microsoft.com/office/officeart/2005/8/layout/hChevron3" loCatId="" qsTypeId="urn:microsoft.com/office/officeart/2005/8/quickstyle/simple5" qsCatId="simple" csTypeId="urn:microsoft.com/office/officeart/2005/8/colors/accent2_3" csCatId="accent2" phldr="1"/>
      <dgm:spPr/>
    </dgm:pt>
    <dgm:pt modelId="{C70EFCF1-4C7E-0649-9704-9AAF6A29DB0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EEAF00"/>
        </a:solidFill>
      </dgm:spPr>
      <dgm:t>
        <a:bodyPr/>
        <a:lstStyle/>
        <a:p>
          <a:r>
            <a:rPr lang="en-US" sz="2000" kern="1200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+mn-cs"/>
            </a:rPr>
            <a:t>2019</a:t>
          </a:r>
        </a:p>
      </dgm:t>
    </dgm:pt>
    <dgm:pt modelId="{D2E1AE1B-176B-8641-9A63-05CC0D9D160C}" type="parTrans" cxnId="{9112722B-B5D6-DE4C-AF0C-98AEF1ED5C63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52C9F42E-8943-E646-A3F2-F5D3E693860D}" type="sibTrans" cxnId="{9112722B-B5D6-DE4C-AF0C-98AEF1ED5C63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7504B59A-5B25-A34C-A9ED-35D4F2D993E7}" type="pres">
      <dgm:prSet presAssocID="{24295326-025C-2842-B3B0-7A5F41421F59}" presName="Name0" presStyleCnt="0">
        <dgm:presLayoutVars>
          <dgm:dir/>
          <dgm:resizeHandles val="exact"/>
        </dgm:presLayoutVars>
      </dgm:prSet>
      <dgm:spPr/>
    </dgm:pt>
    <dgm:pt modelId="{E7BA5FB8-B0FE-294E-8F15-62A809A483B7}" type="pres">
      <dgm:prSet presAssocID="{C70EFCF1-4C7E-0649-9704-9AAF6A29DB03}" presName="parTxOnly" presStyleLbl="node1" presStyleIdx="0" presStyleCnt="1" custScaleX="90423" custLinFactNeighborX="5411">
        <dgm:presLayoutVars>
          <dgm:bulletEnabled val="1"/>
        </dgm:presLayoutVars>
      </dgm:prSet>
      <dgm:spPr/>
    </dgm:pt>
  </dgm:ptLst>
  <dgm:cxnLst>
    <dgm:cxn modelId="{9112722B-B5D6-DE4C-AF0C-98AEF1ED5C63}" srcId="{24295326-025C-2842-B3B0-7A5F41421F59}" destId="{C70EFCF1-4C7E-0649-9704-9AAF6A29DB03}" srcOrd="0" destOrd="0" parTransId="{D2E1AE1B-176B-8641-9A63-05CC0D9D160C}" sibTransId="{52C9F42E-8943-E646-A3F2-F5D3E693860D}"/>
    <dgm:cxn modelId="{3B2CE0A5-1804-E344-8709-4162648EEA31}" type="presOf" srcId="{C70EFCF1-4C7E-0649-9704-9AAF6A29DB03}" destId="{E7BA5FB8-B0FE-294E-8F15-62A809A483B7}" srcOrd="0" destOrd="0" presId="urn:microsoft.com/office/officeart/2005/8/layout/hChevron3"/>
    <dgm:cxn modelId="{69C8A6E6-984A-E74D-BD11-FE5C1D4FC2C5}" type="presOf" srcId="{24295326-025C-2842-B3B0-7A5F41421F59}" destId="{7504B59A-5B25-A34C-A9ED-35D4F2D993E7}" srcOrd="0" destOrd="0" presId="urn:microsoft.com/office/officeart/2005/8/layout/hChevron3"/>
    <dgm:cxn modelId="{5AE47A2F-2498-CC40-AE0D-D7098D290DF0}" type="presParOf" srcId="{7504B59A-5B25-A34C-A9ED-35D4F2D993E7}" destId="{E7BA5FB8-B0FE-294E-8F15-62A809A483B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95326-025C-2842-B3B0-7A5F41421F59}" type="doc">
      <dgm:prSet loTypeId="urn:microsoft.com/office/officeart/2005/8/layout/hChevron3" loCatId="" qsTypeId="urn:microsoft.com/office/officeart/2005/8/quickstyle/simple5" qsCatId="simple" csTypeId="urn:microsoft.com/office/officeart/2005/8/colors/accent2_3" csCatId="accent2" phldr="1"/>
      <dgm:spPr/>
    </dgm:pt>
    <dgm:pt modelId="{C70EFCF1-4C7E-0649-9704-9AAF6A29DB0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3CB6CE"/>
        </a:solidFill>
        <a:ln>
          <a:solidFill>
            <a:srgbClr val="3CB6CE"/>
          </a:solidFill>
        </a:ln>
      </dgm:spPr>
      <dgm:t>
        <a:bodyPr/>
        <a:lstStyle/>
        <a:p>
          <a:r>
            <a:rPr lang="en-US" sz="2000" kern="1200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+mn-cs"/>
            </a:rPr>
            <a:t>1H 2018</a:t>
          </a:r>
        </a:p>
      </dgm:t>
    </dgm:pt>
    <dgm:pt modelId="{D2E1AE1B-176B-8641-9A63-05CC0D9D160C}" type="parTrans" cxnId="{9112722B-B5D6-DE4C-AF0C-98AEF1ED5C63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52C9F42E-8943-E646-A3F2-F5D3E693860D}" type="sibTrans" cxnId="{9112722B-B5D6-DE4C-AF0C-98AEF1ED5C63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7504B59A-5B25-A34C-A9ED-35D4F2D993E7}" type="pres">
      <dgm:prSet presAssocID="{24295326-025C-2842-B3B0-7A5F41421F59}" presName="Name0" presStyleCnt="0">
        <dgm:presLayoutVars>
          <dgm:dir/>
          <dgm:resizeHandles val="exact"/>
        </dgm:presLayoutVars>
      </dgm:prSet>
      <dgm:spPr/>
    </dgm:pt>
    <dgm:pt modelId="{E7BA5FB8-B0FE-294E-8F15-62A809A483B7}" type="pres">
      <dgm:prSet presAssocID="{C70EFCF1-4C7E-0649-9704-9AAF6A29DB03}" presName="parTxOnly" presStyleLbl="node1" presStyleIdx="0" presStyleCnt="1" custScaleX="94159" custLinFactNeighborX="4345" custLinFactNeighborY="-1326">
        <dgm:presLayoutVars>
          <dgm:bulletEnabled val="1"/>
        </dgm:presLayoutVars>
      </dgm:prSet>
      <dgm:spPr/>
    </dgm:pt>
  </dgm:ptLst>
  <dgm:cxnLst>
    <dgm:cxn modelId="{9112722B-B5D6-DE4C-AF0C-98AEF1ED5C63}" srcId="{24295326-025C-2842-B3B0-7A5F41421F59}" destId="{C70EFCF1-4C7E-0649-9704-9AAF6A29DB03}" srcOrd="0" destOrd="0" parTransId="{D2E1AE1B-176B-8641-9A63-05CC0D9D160C}" sibTransId="{52C9F42E-8943-E646-A3F2-F5D3E693860D}"/>
    <dgm:cxn modelId="{B2122E5D-65DA-0A4C-8AAF-93DDC0847D9A}" type="presOf" srcId="{24295326-025C-2842-B3B0-7A5F41421F59}" destId="{7504B59A-5B25-A34C-A9ED-35D4F2D993E7}" srcOrd="0" destOrd="0" presId="urn:microsoft.com/office/officeart/2005/8/layout/hChevron3"/>
    <dgm:cxn modelId="{B892B2E4-B567-7946-BF0C-69F72B4E576F}" type="presOf" srcId="{C70EFCF1-4C7E-0649-9704-9AAF6A29DB03}" destId="{E7BA5FB8-B0FE-294E-8F15-62A809A483B7}" srcOrd="0" destOrd="0" presId="urn:microsoft.com/office/officeart/2005/8/layout/hChevron3"/>
    <dgm:cxn modelId="{C02FA0E0-00C4-1646-88E7-C03538CBFDFF}" type="presParOf" srcId="{7504B59A-5B25-A34C-A9ED-35D4F2D993E7}" destId="{E7BA5FB8-B0FE-294E-8F15-62A809A483B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295326-025C-2842-B3B0-7A5F41421F59}" type="doc">
      <dgm:prSet loTypeId="urn:microsoft.com/office/officeart/2005/8/layout/hChevron3" loCatId="" qsTypeId="urn:microsoft.com/office/officeart/2005/8/quickstyle/simple5" qsCatId="simple" csTypeId="urn:microsoft.com/office/officeart/2005/8/colors/accent2_3" csCatId="accent2" phldr="1"/>
      <dgm:spPr/>
    </dgm:pt>
    <dgm:pt modelId="{C70EFCF1-4C7E-0649-9704-9AAF6A29DB0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rgbClr val="3CB6CE"/>
          </a:solidFill>
        </a:ln>
      </dgm:spPr>
      <dgm:t>
        <a:bodyPr/>
        <a:lstStyle/>
        <a:p>
          <a:r>
            <a:rPr lang="en-US" sz="2000" kern="1200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+mn-cs"/>
            </a:rPr>
            <a:t>2H 2018</a:t>
          </a:r>
        </a:p>
      </dgm:t>
    </dgm:pt>
    <dgm:pt modelId="{D2E1AE1B-176B-8641-9A63-05CC0D9D160C}" type="parTrans" cxnId="{9112722B-B5D6-DE4C-AF0C-98AEF1ED5C63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52C9F42E-8943-E646-A3F2-F5D3E693860D}" type="sibTrans" cxnId="{9112722B-B5D6-DE4C-AF0C-98AEF1ED5C63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7504B59A-5B25-A34C-A9ED-35D4F2D993E7}" type="pres">
      <dgm:prSet presAssocID="{24295326-025C-2842-B3B0-7A5F41421F59}" presName="Name0" presStyleCnt="0">
        <dgm:presLayoutVars>
          <dgm:dir/>
          <dgm:resizeHandles val="exact"/>
        </dgm:presLayoutVars>
      </dgm:prSet>
      <dgm:spPr/>
    </dgm:pt>
    <dgm:pt modelId="{E7BA5FB8-B0FE-294E-8F15-62A809A483B7}" type="pres">
      <dgm:prSet presAssocID="{C70EFCF1-4C7E-0649-9704-9AAF6A29DB03}" presName="parTxOnly" presStyleLbl="node1" presStyleIdx="0" presStyleCnt="1" custScaleX="94159" custLinFactNeighborX="4345" custLinFactNeighborY="-1326">
        <dgm:presLayoutVars>
          <dgm:bulletEnabled val="1"/>
        </dgm:presLayoutVars>
      </dgm:prSet>
      <dgm:spPr/>
    </dgm:pt>
  </dgm:ptLst>
  <dgm:cxnLst>
    <dgm:cxn modelId="{9112722B-B5D6-DE4C-AF0C-98AEF1ED5C63}" srcId="{24295326-025C-2842-B3B0-7A5F41421F59}" destId="{C70EFCF1-4C7E-0649-9704-9AAF6A29DB03}" srcOrd="0" destOrd="0" parTransId="{D2E1AE1B-176B-8641-9A63-05CC0D9D160C}" sibTransId="{52C9F42E-8943-E646-A3F2-F5D3E693860D}"/>
    <dgm:cxn modelId="{B2122E5D-65DA-0A4C-8AAF-93DDC0847D9A}" type="presOf" srcId="{24295326-025C-2842-B3B0-7A5F41421F59}" destId="{7504B59A-5B25-A34C-A9ED-35D4F2D993E7}" srcOrd="0" destOrd="0" presId="urn:microsoft.com/office/officeart/2005/8/layout/hChevron3"/>
    <dgm:cxn modelId="{B892B2E4-B567-7946-BF0C-69F72B4E576F}" type="presOf" srcId="{C70EFCF1-4C7E-0649-9704-9AAF6A29DB03}" destId="{E7BA5FB8-B0FE-294E-8F15-62A809A483B7}" srcOrd="0" destOrd="0" presId="urn:microsoft.com/office/officeart/2005/8/layout/hChevron3"/>
    <dgm:cxn modelId="{C02FA0E0-00C4-1646-88E7-C03538CBFDFF}" type="presParOf" srcId="{7504B59A-5B25-A34C-A9ED-35D4F2D993E7}" destId="{E7BA5FB8-B0FE-294E-8F15-62A809A483B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A5FB8-B0FE-294E-8F15-62A809A483B7}">
      <dsp:nvSpPr>
        <dsp:cNvPr id="0" name=""/>
        <dsp:cNvSpPr/>
      </dsp:nvSpPr>
      <dsp:spPr>
        <a:xfrm>
          <a:off x="375006" y="0"/>
          <a:ext cx="3104904" cy="376873"/>
        </a:xfrm>
        <a:prstGeom prst="homePlate">
          <a:avLst/>
        </a:prstGeom>
        <a:solidFill>
          <a:srgbClr val="EEAF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+mn-cs"/>
            </a:rPr>
            <a:t>2018</a:t>
          </a:r>
        </a:p>
      </dsp:txBody>
      <dsp:txXfrm>
        <a:off x="375006" y="0"/>
        <a:ext cx="3010686" cy="376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A5FB8-B0FE-294E-8F15-62A809A483B7}">
      <dsp:nvSpPr>
        <dsp:cNvPr id="0" name=""/>
        <dsp:cNvSpPr/>
      </dsp:nvSpPr>
      <dsp:spPr>
        <a:xfrm>
          <a:off x="342826" y="0"/>
          <a:ext cx="3204158" cy="376873"/>
        </a:xfrm>
        <a:prstGeom prst="homePlate">
          <a:avLst/>
        </a:prstGeom>
        <a:solidFill>
          <a:srgbClr val="EEAF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+mn-cs"/>
            </a:rPr>
            <a:t>2019</a:t>
          </a:r>
        </a:p>
      </dsp:txBody>
      <dsp:txXfrm>
        <a:off x="342826" y="0"/>
        <a:ext cx="3109940" cy="37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A5FB8-B0FE-294E-8F15-62A809A483B7}">
      <dsp:nvSpPr>
        <dsp:cNvPr id="0" name=""/>
        <dsp:cNvSpPr/>
      </dsp:nvSpPr>
      <dsp:spPr>
        <a:xfrm>
          <a:off x="320759" y="0"/>
          <a:ext cx="5085649" cy="376873"/>
        </a:xfrm>
        <a:prstGeom prst="homePlate">
          <a:avLst/>
        </a:prstGeom>
        <a:solidFill>
          <a:srgbClr val="3CB6CE"/>
        </a:solidFill>
        <a:ln w="9525" cap="flat" cmpd="sng" algn="ctr">
          <a:solidFill>
            <a:srgbClr val="3CB6CE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+mn-cs"/>
            </a:rPr>
            <a:t>1H 2018</a:t>
          </a:r>
        </a:p>
      </dsp:txBody>
      <dsp:txXfrm>
        <a:off x="320759" y="0"/>
        <a:ext cx="4991431" cy="376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A5FB8-B0FE-294E-8F15-62A809A483B7}">
      <dsp:nvSpPr>
        <dsp:cNvPr id="0" name=""/>
        <dsp:cNvSpPr/>
      </dsp:nvSpPr>
      <dsp:spPr>
        <a:xfrm>
          <a:off x="320759" y="0"/>
          <a:ext cx="5085649" cy="376873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3CB6CE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+mn-cs"/>
            </a:rPr>
            <a:t>2H 2018</a:t>
          </a:r>
        </a:p>
      </dsp:txBody>
      <dsp:txXfrm>
        <a:off x="320759" y="0"/>
        <a:ext cx="4991431" cy="376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88DF6-02DE-4F67-ADEC-4F4A4686AE06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AC5E6-C414-444B-8554-456296CF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1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1CEA-D0B0-4DE4-8BE3-C10E49FAC0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3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1CEA-D0B0-4DE4-8BE3-C10E49FAC07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0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1462" y="3492511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41462" y="19923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92"/>
            </a:lvl1pPr>
            <a:lvl2pPr marL="252670" indent="0">
              <a:buNone/>
              <a:defRPr sz="993"/>
            </a:lvl2pPr>
            <a:lvl3pPr marL="505338" indent="0">
              <a:buNone/>
              <a:defRPr sz="893"/>
            </a:lvl3pPr>
            <a:lvl4pPr marL="758009" indent="0">
              <a:buNone/>
              <a:defRPr sz="794"/>
            </a:lvl4pPr>
            <a:lvl5pPr marL="1010678" indent="0">
              <a:buNone/>
              <a:defRPr sz="794"/>
            </a:lvl5pPr>
            <a:lvl6pPr marL="1263348" indent="0">
              <a:buNone/>
              <a:defRPr sz="794"/>
            </a:lvl6pPr>
            <a:lvl7pPr marL="1516016" indent="0">
              <a:buNone/>
              <a:defRPr sz="794"/>
            </a:lvl7pPr>
            <a:lvl8pPr marL="1768686" indent="0">
              <a:buNone/>
              <a:defRPr sz="794"/>
            </a:lvl8pPr>
            <a:lvl9pPr marL="2021354" indent="0">
              <a:buNone/>
              <a:defRPr sz="79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61257" y="6205025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1265004" y="6205025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5425" y="538091"/>
            <a:ext cx="10657417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11A7B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7175" y="1459371"/>
            <a:ext cx="10011088" cy="4498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93">
                <a:solidFill>
                  <a:schemeClr val="tx1"/>
                </a:solidFill>
              </a:defRPr>
            </a:lvl1pPr>
            <a:lvl2pPr algn="l" rtl="0" fontAlgn="base">
              <a:lnSpc>
                <a:spcPct val="105000"/>
              </a:lnSpc>
              <a:spcBef>
                <a:spcPct val="20000"/>
              </a:spcBef>
              <a:spcAft>
                <a:spcPts val="996"/>
              </a:spcAft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631674" indent="-126335" algn="l" rtl="0" fontAlgn="base">
              <a:lnSpc>
                <a:spcPct val="105000"/>
              </a:lnSpc>
              <a:spcBef>
                <a:spcPct val="20000"/>
              </a:spcBef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631674" indent="-126335" algn="l" rtl="0" fontAlgn="base">
              <a:lnSpc>
                <a:spcPct val="105000"/>
              </a:lnSpc>
              <a:spcBef>
                <a:spcPct val="20000"/>
              </a:spcBef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31674" indent="-126335">
              <a:defRPr sz="89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631674" lvl="2" indent="-126335" algn="l" rtl="0" fontAlgn="base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en-US" dirty="0"/>
              <a:t>Third level</a:t>
            </a:r>
          </a:p>
          <a:p>
            <a:pPr marL="631674" lvl="2" indent="-126335" algn="l" rtl="0" fontAlgn="base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en-US" dirty="0"/>
              <a:t>Fourth level</a:t>
            </a:r>
          </a:p>
          <a:p>
            <a:pPr marL="631674" lvl="2" indent="-126335" algn="l" rtl="0" fontAlgn="base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8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1426395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8" y="5960140"/>
            <a:ext cx="1616149" cy="8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933455" y="1268771"/>
            <a:ext cx="4349749" cy="4608165"/>
          </a:xfrm>
          <a:prstGeom prst="rect">
            <a:avLst/>
          </a:prstGeom>
        </p:spPr>
        <p:txBody>
          <a:bodyPr/>
          <a:lstStyle>
            <a:lvl1pPr>
              <a:defRPr sz="993"/>
            </a:lvl1pPr>
            <a:lvl2pPr marL="410588" marR="0" indent="-15791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996"/>
              </a:spcAft>
              <a:buClrTx/>
              <a:buSzTx/>
              <a:buFontTx/>
              <a:buNone/>
              <a:tabLst/>
              <a:defRPr sz="993"/>
            </a:lvl2pPr>
            <a:lvl3pPr marL="631674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993"/>
            </a:lvl3pPr>
            <a:lvl4pPr marL="884343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993"/>
            </a:lvl4pPr>
            <a:lvl5pPr marL="1137012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993"/>
            </a:lvl5pPr>
            <a:lvl6pPr>
              <a:defRPr sz="993"/>
            </a:lvl6pPr>
            <a:lvl7pPr>
              <a:defRPr sz="993"/>
            </a:lvl7pPr>
            <a:lvl8pPr>
              <a:defRPr sz="993"/>
            </a:lvl8pPr>
            <a:lvl9pPr>
              <a:defRPr sz="99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10588" marR="0" lvl="1" indent="-15791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99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631674" marR="0" lvl="2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884343" marR="0" lvl="3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137012" marR="0" lvl="4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5872593" y="1304768"/>
            <a:ext cx="4351867" cy="4572161"/>
          </a:xfrm>
          <a:prstGeom prst="rect">
            <a:avLst/>
          </a:prstGeom>
        </p:spPr>
        <p:txBody>
          <a:bodyPr/>
          <a:lstStyle>
            <a:lvl1pPr>
              <a:defRPr sz="993"/>
            </a:lvl1pPr>
            <a:lvl2pPr marL="410588" marR="0" indent="-15791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996"/>
              </a:spcAft>
              <a:buClrTx/>
              <a:buSzTx/>
              <a:buFontTx/>
              <a:buNone/>
              <a:tabLst/>
              <a:defRPr sz="993"/>
            </a:lvl2pPr>
            <a:lvl3pPr marL="631674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993"/>
            </a:lvl3pPr>
            <a:lvl4pPr marL="884343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993"/>
            </a:lvl4pPr>
            <a:lvl5pPr marL="1137012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993"/>
            </a:lvl5pPr>
            <a:lvl6pPr>
              <a:defRPr sz="993"/>
            </a:lvl6pPr>
            <a:lvl7pPr>
              <a:defRPr sz="993"/>
            </a:lvl7pPr>
            <a:lvl8pPr>
              <a:defRPr sz="993"/>
            </a:lvl8pPr>
            <a:lvl9pPr>
              <a:defRPr sz="99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10588" marR="0" lvl="1" indent="-15791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99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631674" marR="0" lvl="2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884343" marR="0" lvl="3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137012" marR="0" lvl="4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15193" y="407132"/>
            <a:ext cx="10657417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8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426395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8" y="5960140"/>
            <a:ext cx="1616149" cy="8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413792"/>
            <a:ext cx="10972800" cy="7829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3" y="1271897"/>
            <a:ext cx="53869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93" b="1"/>
            </a:lvl1pPr>
            <a:lvl2pPr marL="252670" indent="0">
              <a:buNone/>
              <a:defRPr sz="1092" b="1"/>
            </a:lvl2pPr>
            <a:lvl3pPr marL="505338" indent="0">
              <a:buNone/>
              <a:defRPr sz="993" b="1"/>
            </a:lvl3pPr>
            <a:lvl4pPr marL="758009" indent="0">
              <a:buNone/>
              <a:defRPr sz="893" b="1"/>
            </a:lvl4pPr>
            <a:lvl5pPr marL="1010678" indent="0">
              <a:buNone/>
              <a:defRPr sz="893" b="1"/>
            </a:lvl5pPr>
            <a:lvl6pPr marL="1263348" indent="0">
              <a:buNone/>
              <a:defRPr sz="893" b="1"/>
            </a:lvl6pPr>
            <a:lvl7pPr marL="1516016" indent="0">
              <a:buNone/>
              <a:defRPr sz="893" b="1"/>
            </a:lvl7pPr>
            <a:lvl8pPr marL="1768686" indent="0">
              <a:buNone/>
              <a:defRPr sz="893" b="1"/>
            </a:lvl8pPr>
            <a:lvl9pPr marL="2021354" indent="0">
              <a:buNone/>
              <a:defRPr sz="8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3" y="1997992"/>
            <a:ext cx="5386919" cy="3951288"/>
          </a:xfrm>
          <a:prstGeom prst="rect">
            <a:avLst/>
          </a:prstGeom>
        </p:spPr>
        <p:txBody>
          <a:bodyPr/>
          <a:lstStyle>
            <a:lvl1pPr>
              <a:defRPr sz="893"/>
            </a:lvl1pPr>
            <a:lvl2pPr marL="410588" marR="0" indent="-15791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996"/>
              </a:spcAft>
              <a:buClrTx/>
              <a:buSzTx/>
              <a:buFontTx/>
              <a:buNone/>
              <a:tabLst/>
              <a:defRPr sz="893"/>
            </a:lvl2pPr>
            <a:lvl3pPr marL="631674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893"/>
            </a:lvl3pPr>
            <a:lvl4pPr marL="884343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893"/>
            </a:lvl4pPr>
            <a:lvl5pPr marL="1137012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893"/>
            </a:lvl5pPr>
            <a:lvl6pPr>
              <a:defRPr sz="893"/>
            </a:lvl6pPr>
            <a:lvl7pPr>
              <a:defRPr sz="893"/>
            </a:lvl7pPr>
            <a:lvl8pPr>
              <a:defRPr sz="893"/>
            </a:lvl8pPr>
            <a:lvl9pPr>
              <a:defRPr sz="89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10588" marR="0" lvl="1" indent="-15791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99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631674" marR="0" lvl="2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884343" marR="0" lvl="3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137012" marR="0" lvl="4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3376" y="1271897"/>
            <a:ext cx="53890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93" b="1"/>
            </a:lvl1pPr>
            <a:lvl2pPr marL="252670" indent="0">
              <a:buNone/>
              <a:defRPr sz="1092" b="1"/>
            </a:lvl2pPr>
            <a:lvl3pPr marL="505338" indent="0">
              <a:buNone/>
              <a:defRPr sz="993" b="1"/>
            </a:lvl3pPr>
            <a:lvl4pPr marL="758009" indent="0">
              <a:buNone/>
              <a:defRPr sz="893" b="1"/>
            </a:lvl4pPr>
            <a:lvl5pPr marL="1010678" indent="0">
              <a:buNone/>
              <a:defRPr sz="893" b="1"/>
            </a:lvl5pPr>
            <a:lvl6pPr marL="1263348" indent="0">
              <a:buNone/>
              <a:defRPr sz="893" b="1"/>
            </a:lvl6pPr>
            <a:lvl7pPr marL="1516016" indent="0">
              <a:buNone/>
              <a:defRPr sz="893" b="1"/>
            </a:lvl7pPr>
            <a:lvl8pPr marL="1768686" indent="0">
              <a:buNone/>
              <a:defRPr sz="893" b="1"/>
            </a:lvl8pPr>
            <a:lvl9pPr marL="2021354" indent="0">
              <a:buNone/>
              <a:defRPr sz="8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93376" y="1997992"/>
            <a:ext cx="5389035" cy="3951288"/>
          </a:xfrm>
          <a:prstGeom prst="rect">
            <a:avLst/>
          </a:prstGeom>
        </p:spPr>
        <p:txBody>
          <a:bodyPr/>
          <a:lstStyle>
            <a:lvl1pPr>
              <a:defRPr sz="893"/>
            </a:lvl1pPr>
            <a:lvl2pPr marL="410588" marR="0" indent="-15791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996"/>
              </a:spcAft>
              <a:buClrTx/>
              <a:buSzTx/>
              <a:buFontTx/>
              <a:buNone/>
              <a:tabLst/>
              <a:defRPr sz="893"/>
            </a:lvl2pPr>
            <a:lvl3pPr marL="631674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893"/>
            </a:lvl3pPr>
            <a:lvl4pPr marL="884343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893"/>
            </a:lvl4pPr>
            <a:lvl5pPr marL="1137012" marR="0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893"/>
            </a:lvl5pPr>
            <a:lvl6pPr>
              <a:defRPr sz="893"/>
            </a:lvl6pPr>
            <a:lvl7pPr>
              <a:defRPr sz="893"/>
            </a:lvl7pPr>
            <a:lvl8pPr>
              <a:defRPr sz="893"/>
            </a:lvl8pPr>
            <a:lvl9pPr>
              <a:defRPr sz="89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10588" marR="0" lvl="1" indent="-157918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99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631674" marR="0" lvl="2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884343" marR="0" lvl="3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137012" marR="0" lvl="4" indent="-126335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22648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1"/>
          </p:nvPr>
        </p:nvSpPr>
        <p:spPr>
          <a:xfrm>
            <a:off x="1426395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8" y="5960140"/>
            <a:ext cx="1616149" cy="8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59442" y="407132"/>
            <a:ext cx="10657417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8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1426395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8" y="5960140"/>
            <a:ext cx="1616149" cy="8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3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89116" y="538091"/>
            <a:ext cx="10893285" cy="1143000"/>
          </a:xfrm>
          <a:prstGeom prst="rect">
            <a:avLst/>
          </a:prstGeom>
        </p:spPr>
        <p:txBody>
          <a:bodyPr vert="horz" lIns="407242" tIns="50906" rIns="101811" bIns="5090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9600" y="1819369"/>
            <a:ext cx="10972800" cy="4525963"/>
          </a:xfrm>
          <a:prstGeom prst="rect">
            <a:avLst/>
          </a:prstGeom>
        </p:spPr>
        <p:txBody>
          <a:bodyPr vert="horz" lIns="101811" tIns="50906" rIns="101811" bIns="509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/>
          <p:cNvSpPr/>
          <p:nvPr userDrawn="1">
            <p:custDataLst>
              <p:tags r:id="rId10"/>
            </p:custDataLst>
          </p:nvPr>
        </p:nvSpPr>
        <p:spPr bwMode="auto">
          <a:xfrm>
            <a:off x="5" y="80632"/>
            <a:ext cx="12178303" cy="2121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531" tIns="25266" rIns="50531" bIns="25266" numCol="1" rtlCol="0" anchor="t" anchorCtr="0" compatLnSpc="1">
            <a:prstTxWarp prst="textNoShape">
              <a:avLst/>
            </a:prstTxWarp>
          </a:bodyPr>
          <a:lstStyle/>
          <a:p>
            <a:pPr defTabSz="505338" fontAlgn="base">
              <a:spcBef>
                <a:spcPct val="0"/>
              </a:spcBef>
              <a:spcAft>
                <a:spcPct val="0"/>
              </a:spcAft>
            </a:pPr>
            <a:endParaRPr lang="en-US" sz="993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 userDrawn="1">
            <p:custDataLst>
              <p:tags r:id="rId11"/>
            </p:custDataLst>
          </p:nvPr>
        </p:nvSpPr>
        <p:spPr bwMode="auto">
          <a:xfrm>
            <a:off x="4751855" y="548684"/>
            <a:ext cx="2784309" cy="2121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531" tIns="25266" rIns="50531" bIns="25266" numCol="1" rtlCol="0" anchor="t" anchorCtr="0" compatLnSpc="1">
            <a:prstTxWarp prst="textNoShape">
              <a:avLst/>
            </a:prstTxWarp>
          </a:bodyPr>
          <a:lstStyle/>
          <a:p>
            <a:pPr defTabSz="505338" fontAlgn="base">
              <a:spcBef>
                <a:spcPct val="0"/>
              </a:spcBef>
              <a:spcAft>
                <a:spcPct val="0"/>
              </a:spcAft>
            </a:pPr>
            <a:endParaRPr lang="en-US" sz="993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8" y="6356537"/>
            <a:ext cx="544003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9774A7-A3B2-6043-AE25-9B9CA1692FDA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27611" y="6356537"/>
            <a:ext cx="1567543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641A1-9C44-8045-A5B7-7E171CC17843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8/23/2018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fontAlgn="base">
        <a:spcBef>
          <a:spcPct val="0"/>
        </a:spcBef>
        <a:spcAft>
          <a:spcPct val="0"/>
        </a:spcAft>
        <a:defRPr sz="2400" b="0">
          <a:solidFill>
            <a:srgbClr val="11A7BE"/>
          </a:solidFill>
          <a:latin typeface="+mn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092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092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092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092">
          <a:solidFill>
            <a:schemeClr val="tx1"/>
          </a:solidFill>
          <a:latin typeface="Gill Sans MT" pitchFamily="34" charset="0"/>
        </a:defRPr>
      </a:lvl5pPr>
      <a:lvl6pPr marL="252670" algn="l" rtl="0" fontAlgn="base">
        <a:spcBef>
          <a:spcPct val="0"/>
        </a:spcBef>
        <a:spcAft>
          <a:spcPct val="0"/>
        </a:spcAft>
        <a:defRPr sz="1092">
          <a:solidFill>
            <a:schemeClr val="tx1"/>
          </a:solidFill>
          <a:latin typeface="Gill Sans MT" pitchFamily="34" charset="0"/>
        </a:defRPr>
      </a:lvl6pPr>
      <a:lvl7pPr marL="505338" algn="l" rtl="0" fontAlgn="base">
        <a:spcBef>
          <a:spcPct val="0"/>
        </a:spcBef>
        <a:spcAft>
          <a:spcPct val="0"/>
        </a:spcAft>
        <a:defRPr sz="1092">
          <a:solidFill>
            <a:schemeClr val="tx1"/>
          </a:solidFill>
          <a:latin typeface="Gill Sans MT" pitchFamily="34" charset="0"/>
        </a:defRPr>
      </a:lvl7pPr>
      <a:lvl8pPr marL="758009" algn="l" rtl="0" fontAlgn="base">
        <a:spcBef>
          <a:spcPct val="0"/>
        </a:spcBef>
        <a:spcAft>
          <a:spcPct val="0"/>
        </a:spcAft>
        <a:defRPr sz="1092">
          <a:solidFill>
            <a:schemeClr val="tx1"/>
          </a:solidFill>
          <a:latin typeface="Gill Sans MT" pitchFamily="34" charset="0"/>
        </a:defRPr>
      </a:lvl8pPr>
      <a:lvl9pPr marL="1010678" algn="l" rtl="0" fontAlgn="base">
        <a:spcBef>
          <a:spcPct val="0"/>
        </a:spcBef>
        <a:spcAft>
          <a:spcPct val="0"/>
        </a:spcAft>
        <a:defRPr sz="1092">
          <a:solidFill>
            <a:schemeClr val="tx1"/>
          </a:solidFill>
          <a:latin typeface="Gill Sans MT" pitchFamily="34" charset="0"/>
        </a:defRPr>
      </a:lvl9pPr>
    </p:titleStyle>
    <p:bodyStyle>
      <a:lvl1pPr marL="189502" indent="0" algn="l" rtl="0" fontAlgn="base">
        <a:lnSpc>
          <a:spcPct val="105000"/>
        </a:lnSpc>
        <a:spcBef>
          <a:spcPct val="20000"/>
        </a:spcBef>
        <a:spcAft>
          <a:spcPts val="332"/>
        </a:spcAft>
        <a:buNone/>
        <a:defRPr sz="893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0588" indent="-157918" algn="l" rtl="0" fontAlgn="base">
        <a:lnSpc>
          <a:spcPct val="105000"/>
        </a:lnSpc>
        <a:spcBef>
          <a:spcPct val="20000"/>
        </a:spcBef>
        <a:spcAft>
          <a:spcPts val="996"/>
        </a:spcAft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631674" indent="-126335" algn="l" rtl="0" fontAlgn="base">
        <a:lnSpc>
          <a:spcPct val="105000"/>
        </a:lnSpc>
        <a:spcBef>
          <a:spcPct val="20000"/>
        </a:spcBef>
        <a:spcAft>
          <a:spcPts val="0"/>
        </a:spcAft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884343" indent="-126335" algn="l" rtl="0" fontAlgn="base">
        <a:lnSpc>
          <a:spcPct val="105000"/>
        </a:lnSpc>
        <a:spcBef>
          <a:spcPct val="20000"/>
        </a:spcBef>
        <a:spcAft>
          <a:spcPts val="0"/>
        </a:spcAft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137012" indent="-126335" algn="l" rtl="0" fontAlgn="base">
        <a:lnSpc>
          <a:spcPct val="105000"/>
        </a:lnSpc>
        <a:spcBef>
          <a:spcPct val="20000"/>
        </a:spcBef>
        <a:spcAft>
          <a:spcPts val="0"/>
        </a:spcAft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1389682" indent="-126335" algn="l" rtl="0" fontAlgn="base">
        <a:lnSpc>
          <a:spcPct val="105000"/>
        </a:lnSpc>
        <a:spcBef>
          <a:spcPct val="20000"/>
        </a:spcBef>
        <a:spcAft>
          <a:spcPct val="0"/>
        </a:spcAft>
        <a:buChar char="•"/>
        <a:defRPr sz="447">
          <a:solidFill>
            <a:srgbClr val="5C95C4"/>
          </a:solidFill>
          <a:latin typeface="+mn-lt"/>
        </a:defRPr>
      </a:lvl6pPr>
      <a:lvl7pPr marL="1642352" indent="-126335" algn="l" rtl="0" fontAlgn="base">
        <a:lnSpc>
          <a:spcPct val="105000"/>
        </a:lnSpc>
        <a:spcBef>
          <a:spcPct val="20000"/>
        </a:spcBef>
        <a:spcAft>
          <a:spcPct val="0"/>
        </a:spcAft>
        <a:buChar char="•"/>
        <a:defRPr sz="447">
          <a:solidFill>
            <a:srgbClr val="5C95C4"/>
          </a:solidFill>
          <a:latin typeface="+mn-lt"/>
        </a:defRPr>
      </a:lvl7pPr>
      <a:lvl8pPr marL="1895021" indent="-126335" algn="l" rtl="0" fontAlgn="base">
        <a:lnSpc>
          <a:spcPct val="105000"/>
        </a:lnSpc>
        <a:spcBef>
          <a:spcPct val="20000"/>
        </a:spcBef>
        <a:spcAft>
          <a:spcPct val="0"/>
        </a:spcAft>
        <a:buChar char="•"/>
        <a:defRPr sz="447">
          <a:solidFill>
            <a:srgbClr val="5C95C4"/>
          </a:solidFill>
          <a:latin typeface="+mn-lt"/>
        </a:defRPr>
      </a:lvl8pPr>
      <a:lvl9pPr marL="2147690" indent="-126335" algn="l" rtl="0" fontAlgn="base">
        <a:lnSpc>
          <a:spcPct val="105000"/>
        </a:lnSpc>
        <a:spcBef>
          <a:spcPct val="20000"/>
        </a:spcBef>
        <a:spcAft>
          <a:spcPct val="0"/>
        </a:spcAft>
        <a:buChar char="•"/>
        <a:defRPr sz="447">
          <a:solidFill>
            <a:srgbClr val="5C95C4"/>
          </a:solidFill>
          <a:latin typeface="+mn-lt"/>
        </a:defRPr>
      </a:lvl9pPr>
    </p:bodyStyle>
    <p:otherStyle>
      <a:defPPr>
        <a:defRPr lang="en-US"/>
      </a:defPPr>
      <a:lvl1pPr marL="0" algn="l" defTabSz="505338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1pPr>
      <a:lvl2pPr marL="252670" algn="l" defTabSz="505338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2pPr>
      <a:lvl3pPr marL="505338" algn="l" defTabSz="505338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3pPr>
      <a:lvl4pPr marL="758009" algn="l" defTabSz="505338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4pPr>
      <a:lvl5pPr marL="1010678" algn="l" defTabSz="505338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5pPr>
      <a:lvl6pPr marL="1263348" algn="l" defTabSz="505338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6pPr>
      <a:lvl7pPr marL="1516016" algn="l" defTabSz="505338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7pPr>
      <a:lvl8pPr marL="1768686" algn="l" defTabSz="505338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8pPr>
      <a:lvl9pPr marL="2021354" algn="l" defTabSz="505338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CBC8C490-B0FE-4D57-86F2-790E9E75C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3AB49D-7CA8-426B-94D3-B79198CA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16" y="3502696"/>
            <a:ext cx="7849211" cy="3241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767C7-BA2B-4E57-A903-F1AB4745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1210085"/>
            <a:ext cx="2260939" cy="15072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9EF46-148F-4316-8C28-5726719C9B3C}"/>
              </a:ext>
            </a:extLst>
          </p:cNvPr>
          <p:cNvSpPr txBox="1"/>
          <p:nvPr/>
        </p:nvSpPr>
        <p:spPr>
          <a:xfrm>
            <a:off x="4280238" y="1343363"/>
            <a:ext cx="5214889" cy="9295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5400" i="0" u="none" strike="noStrike" kern="0" cap="none" spc="0" normalizeH="0" baseline="0" noProof="0" dirty="0">
                <a:ln>
                  <a:noFill/>
                </a:ln>
                <a:solidFill>
                  <a:srgbClr val="3CB6C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Strategy Update</a:t>
            </a:r>
          </a:p>
        </p:txBody>
      </p:sp>
    </p:spTree>
    <p:extLst>
      <p:ext uri="{BB962C8B-B14F-4D97-AF65-F5344CB8AC3E}">
        <p14:creationId xmlns:p14="http://schemas.microsoft.com/office/powerpoint/2010/main" val="42575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57D5-BB7D-4CAC-8633-2C398B24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82" y="490697"/>
            <a:ext cx="10774827" cy="609600"/>
          </a:xfrm>
        </p:spPr>
        <p:txBody>
          <a:bodyPr>
            <a:normAutofit/>
          </a:bodyPr>
          <a:lstStyle/>
          <a:p>
            <a:r>
              <a:rPr lang="en-US" sz="3200" dirty="0"/>
              <a:t>TSANet Case Exchange Light process overview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E1D799-66A2-43F1-8723-383D407A5ECC}"/>
              </a:ext>
            </a:extLst>
          </p:cNvPr>
          <p:cNvGrpSpPr/>
          <p:nvPr/>
        </p:nvGrpSpPr>
        <p:grpSpPr>
          <a:xfrm>
            <a:off x="1089555" y="1272804"/>
            <a:ext cx="9724516" cy="4780297"/>
            <a:chOff x="1089555" y="1272804"/>
            <a:chExt cx="9724516" cy="47802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1BDCA0-635F-4675-8EDF-5364C3518947}"/>
                </a:ext>
              </a:extLst>
            </p:cNvPr>
            <p:cNvSpPr/>
            <p:nvPr/>
          </p:nvSpPr>
          <p:spPr bwMode="auto">
            <a:xfrm>
              <a:off x="9711207" y="1560323"/>
              <a:ext cx="1102864" cy="429618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99BFD5-E7B5-44B4-A850-7178B815F9FB}"/>
                </a:ext>
              </a:extLst>
            </p:cNvPr>
            <p:cNvSpPr/>
            <p:nvPr/>
          </p:nvSpPr>
          <p:spPr bwMode="auto">
            <a:xfrm>
              <a:off x="1089555" y="1560323"/>
              <a:ext cx="1102864" cy="429618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3ADEFA-5240-488F-957F-72D07A298390}"/>
                </a:ext>
              </a:extLst>
            </p:cNvPr>
            <p:cNvSpPr/>
            <p:nvPr/>
          </p:nvSpPr>
          <p:spPr bwMode="auto">
            <a:xfrm>
              <a:off x="5234601" y="1560323"/>
              <a:ext cx="1102864" cy="32336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37CF89-9A1F-417F-957D-0870E32F7C01}"/>
                </a:ext>
              </a:extLst>
            </p:cNvPr>
            <p:cNvSpPr txBox="1"/>
            <p:nvPr/>
          </p:nvSpPr>
          <p:spPr>
            <a:xfrm rot="16200000">
              <a:off x="12979" y="3621098"/>
              <a:ext cx="3256020" cy="526426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Member   (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Sender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DCF4CE-98A8-433C-BC59-EC251E524261}"/>
                </a:ext>
              </a:extLst>
            </p:cNvPr>
            <p:cNvSpPr txBox="1"/>
            <p:nvPr/>
          </p:nvSpPr>
          <p:spPr>
            <a:xfrm rot="16200000">
              <a:off x="8520818" y="3689736"/>
              <a:ext cx="3483646" cy="526426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Member   (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Receiver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A518B7-8F39-4AF4-8185-D9FDB63C13C7}"/>
                </a:ext>
              </a:extLst>
            </p:cNvPr>
            <p:cNvSpPr/>
            <p:nvPr/>
          </p:nvSpPr>
          <p:spPr bwMode="auto">
            <a:xfrm>
              <a:off x="2676488" y="1758998"/>
              <a:ext cx="2183550" cy="475663"/>
            </a:xfrm>
            <a:prstGeom prst="rect">
              <a:avLst/>
            </a:prstGeom>
            <a:ln>
              <a:solidFill>
                <a:srgbClr val="25A3C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38CCC11-4E45-4A9D-B5D5-DC34AE85D79B}"/>
                </a:ext>
              </a:extLst>
            </p:cNvPr>
            <p:cNvCxnSpPr>
              <a:endCxn id="11" idx="1"/>
            </p:cNvCxnSpPr>
            <p:nvPr/>
          </p:nvCxnSpPr>
          <p:spPr bwMode="auto">
            <a:xfrm>
              <a:off x="2192419" y="1996829"/>
              <a:ext cx="484069" cy="1"/>
            </a:xfrm>
            <a:prstGeom prst="straightConnector1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B32D19-AE04-437C-9A8F-3D1CE0597B83}"/>
                </a:ext>
              </a:extLst>
            </p:cNvPr>
            <p:cNvSpPr txBox="1"/>
            <p:nvPr/>
          </p:nvSpPr>
          <p:spPr>
            <a:xfrm>
              <a:off x="2695976" y="1788590"/>
              <a:ext cx="1800493" cy="37138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Find Member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9C7FDC8-8503-44DE-B5D7-738AFA0A774E}"/>
                </a:ext>
              </a:extLst>
            </p:cNvPr>
            <p:cNvCxnSpPr>
              <a:cxnSpLocks/>
              <a:stCxn id="11" idx="3"/>
              <a:endCxn id="12" idx="2"/>
            </p:cNvCxnSpPr>
            <p:nvPr/>
          </p:nvCxnSpPr>
          <p:spPr bwMode="auto">
            <a:xfrm>
              <a:off x="4860038" y="1996830"/>
              <a:ext cx="677065" cy="3038"/>
            </a:xfrm>
            <a:prstGeom prst="straightConnector1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34E839-113A-4777-BEE4-C3A2E16CAEF4}"/>
                </a:ext>
              </a:extLst>
            </p:cNvPr>
            <p:cNvSpPr/>
            <p:nvPr/>
          </p:nvSpPr>
          <p:spPr bwMode="auto">
            <a:xfrm>
              <a:off x="2676488" y="2915678"/>
              <a:ext cx="2183550" cy="851578"/>
            </a:xfrm>
            <a:prstGeom prst="rect">
              <a:avLst/>
            </a:prstGeom>
            <a:ln>
              <a:solidFill>
                <a:srgbClr val="25A3C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E1F3FE-2A44-4398-8063-03485FAAB434}"/>
                </a:ext>
              </a:extLst>
            </p:cNvPr>
            <p:cNvSpPr/>
            <p:nvPr/>
          </p:nvSpPr>
          <p:spPr bwMode="auto">
            <a:xfrm>
              <a:off x="2913126" y="3353673"/>
              <a:ext cx="823658" cy="1106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F3FA15-E74B-4CB7-96B1-5259741C23D8}"/>
                </a:ext>
              </a:extLst>
            </p:cNvPr>
            <p:cNvSpPr/>
            <p:nvPr/>
          </p:nvSpPr>
          <p:spPr bwMode="auto">
            <a:xfrm>
              <a:off x="3880893" y="3351556"/>
              <a:ext cx="823658" cy="1106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7C940C-1027-4E42-85EF-6D8DC01F8183}"/>
                </a:ext>
              </a:extLst>
            </p:cNvPr>
            <p:cNvSpPr txBox="1"/>
            <p:nvPr/>
          </p:nvSpPr>
          <p:spPr>
            <a:xfrm>
              <a:off x="2684562" y="2929417"/>
              <a:ext cx="1993085" cy="37138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Complete Form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A5A00A-65B7-4C66-B72F-00A5D278CEA7}"/>
                </a:ext>
              </a:extLst>
            </p:cNvPr>
            <p:cNvSpPr/>
            <p:nvPr/>
          </p:nvSpPr>
          <p:spPr bwMode="auto">
            <a:xfrm>
              <a:off x="2918946" y="3540973"/>
              <a:ext cx="823658" cy="1106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002B313-BAC9-4CC7-A052-85BEC019CD4C}"/>
                </a:ext>
              </a:extLst>
            </p:cNvPr>
            <p:cNvSpPr/>
            <p:nvPr/>
          </p:nvSpPr>
          <p:spPr bwMode="auto">
            <a:xfrm>
              <a:off x="3886713" y="3538856"/>
              <a:ext cx="823658" cy="1106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F07EA3D4-A9C4-4A3F-8877-26948CED8C6E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 bwMode="auto">
            <a:xfrm rot="5400000">
              <a:off x="4409616" y="1569794"/>
              <a:ext cx="704532" cy="198723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9183E6A-FEA7-46A6-9316-CB4410B1AA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48660" y="3351556"/>
              <a:ext cx="662145" cy="0"/>
            </a:xfrm>
            <a:prstGeom prst="straightConnector1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Flowchart: Card 34">
              <a:extLst>
                <a:ext uri="{FF2B5EF4-FFF2-40B4-BE49-F238E27FC236}">
                  <a16:creationId xmlns:a16="http://schemas.microsoft.com/office/drawing/2014/main" id="{96B2D5DB-1834-4C3D-9BB7-9F728DFF051B}"/>
                </a:ext>
              </a:extLst>
            </p:cNvPr>
            <p:cNvSpPr/>
            <p:nvPr/>
          </p:nvSpPr>
          <p:spPr bwMode="auto">
            <a:xfrm>
              <a:off x="7221840" y="1996828"/>
              <a:ext cx="1908888" cy="1116319"/>
            </a:xfrm>
            <a:prstGeom prst="flowChartPunchedCard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Case Email or Member API interface</a:t>
              </a:r>
            </a:p>
          </p:txBody>
        </p:sp>
        <p:sp>
          <p:nvSpPr>
            <p:cNvPr id="36" name="Flowchart: Card 35">
              <a:extLst>
                <a:ext uri="{FF2B5EF4-FFF2-40B4-BE49-F238E27FC236}">
                  <a16:creationId xmlns:a16="http://schemas.microsoft.com/office/drawing/2014/main" id="{07EE9035-5F81-4D98-B624-D52CD3B42448}"/>
                </a:ext>
              </a:extLst>
            </p:cNvPr>
            <p:cNvSpPr/>
            <p:nvPr/>
          </p:nvSpPr>
          <p:spPr bwMode="auto">
            <a:xfrm>
              <a:off x="6917944" y="3800694"/>
              <a:ext cx="2212783" cy="905598"/>
            </a:xfrm>
            <a:prstGeom prst="flowChartPunchedCard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Initial Response weblink                      or Member API message</a:t>
              </a: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D70B3693-8DC0-4569-9192-84EEC199D7B5}"/>
                </a:ext>
              </a:extLst>
            </p:cNvPr>
            <p:cNvCxnSpPr>
              <a:cxnSpLocks/>
              <a:endCxn id="36" idx="3"/>
            </p:cNvCxnSpPr>
            <p:nvPr/>
          </p:nvCxnSpPr>
          <p:spPr bwMode="auto">
            <a:xfrm rot="10800000" flipV="1">
              <a:off x="9130727" y="4251485"/>
              <a:ext cx="580480" cy="2008"/>
            </a:xfrm>
            <a:prstGeom prst="bentConnector3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Arrow: Left-Right 45">
              <a:extLst>
                <a:ext uri="{FF2B5EF4-FFF2-40B4-BE49-F238E27FC236}">
                  <a16:creationId xmlns:a16="http://schemas.microsoft.com/office/drawing/2014/main" id="{2BA194E8-7FE5-42DA-A323-BCE73E590B63}"/>
                </a:ext>
              </a:extLst>
            </p:cNvPr>
            <p:cNvSpPr/>
            <p:nvPr/>
          </p:nvSpPr>
          <p:spPr bwMode="auto">
            <a:xfrm>
              <a:off x="2272365" y="4890545"/>
              <a:ext cx="7358896" cy="727752"/>
            </a:xfrm>
            <a:prstGeom prst="left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Work the case – Email or Secure Team Site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03EB77-47D2-418F-9A8D-027E1A3B0F86}"/>
                </a:ext>
              </a:extLst>
            </p:cNvPr>
            <p:cNvSpPr/>
            <p:nvPr/>
          </p:nvSpPr>
          <p:spPr bwMode="auto">
            <a:xfrm>
              <a:off x="5537103" y="1788590"/>
              <a:ext cx="436793" cy="422556"/>
            </a:xfrm>
            <a:prstGeom prst="ellipse">
              <a:avLst/>
            </a:prstGeom>
            <a:solidFill>
              <a:srgbClr val="25A3C5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E3D985-95BA-410A-94EE-492DD183E32B}"/>
                </a:ext>
              </a:extLst>
            </p:cNvPr>
            <p:cNvSpPr txBox="1"/>
            <p:nvPr/>
          </p:nvSpPr>
          <p:spPr>
            <a:xfrm>
              <a:off x="5260215" y="1846193"/>
              <a:ext cx="644728" cy="33175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78E0ED5-891B-4020-9154-9DF0F4097AA8}"/>
                </a:ext>
              </a:extLst>
            </p:cNvPr>
            <p:cNvSpPr txBox="1"/>
            <p:nvPr/>
          </p:nvSpPr>
          <p:spPr>
            <a:xfrm>
              <a:off x="1912275" y="3186060"/>
              <a:ext cx="646331" cy="33098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lang="en-US" sz="1600" b="1" kern="0" dirty="0">
                  <a:solidFill>
                    <a:schemeClr val="bg1"/>
                  </a:solidFill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3AFE5AC-B319-4A04-8BFE-1CBBEEF48C15}"/>
                </a:ext>
              </a:extLst>
            </p:cNvPr>
            <p:cNvSpPr/>
            <p:nvPr/>
          </p:nvSpPr>
          <p:spPr bwMode="auto">
            <a:xfrm>
              <a:off x="5510805" y="3132619"/>
              <a:ext cx="436793" cy="422556"/>
            </a:xfrm>
            <a:prstGeom prst="ellipse">
              <a:avLst/>
            </a:prstGeom>
            <a:solidFill>
              <a:srgbClr val="25A3C5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E7D0FB-A8E3-413E-91E6-FED139AB6CBF}"/>
                </a:ext>
              </a:extLst>
            </p:cNvPr>
            <p:cNvSpPr txBox="1"/>
            <p:nvPr/>
          </p:nvSpPr>
          <p:spPr>
            <a:xfrm>
              <a:off x="5250413" y="3180930"/>
              <a:ext cx="646331" cy="33098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53892AF0-8BEB-4F60-936A-AE82164278DF}"/>
                </a:ext>
              </a:extLst>
            </p:cNvPr>
            <p:cNvCxnSpPr>
              <a:cxnSpLocks/>
              <a:stCxn id="44" idx="6"/>
              <a:endCxn id="35" idx="1"/>
            </p:cNvCxnSpPr>
            <p:nvPr/>
          </p:nvCxnSpPr>
          <p:spPr bwMode="auto">
            <a:xfrm flipV="1">
              <a:off x="5947598" y="2554988"/>
              <a:ext cx="1274242" cy="78890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02DD562-D502-4C65-9BE3-E5E1BDAF8525}"/>
                </a:ext>
              </a:extLst>
            </p:cNvPr>
            <p:cNvSpPr/>
            <p:nvPr/>
          </p:nvSpPr>
          <p:spPr bwMode="auto">
            <a:xfrm>
              <a:off x="5510804" y="4013069"/>
              <a:ext cx="436793" cy="422556"/>
            </a:xfrm>
            <a:prstGeom prst="ellipse">
              <a:avLst/>
            </a:prstGeom>
            <a:solidFill>
              <a:srgbClr val="25A3C5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2EA37F1-6F9A-47E9-ABB6-978BD3752009}"/>
                </a:ext>
              </a:extLst>
            </p:cNvPr>
            <p:cNvSpPr txBox="1"/>
            <p:nvPr/>
          </p:nvSpPr>
          <p:spPr>
            <a:xfrm>
              <a:off x="5234185" y="4072713"/>
              <a:ext cx="646331" cy="33098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969882CD-D1CC-420A-B0D5-07CE0EFAA5AA}"/>
                </a:ext>
              </a:extLst>
            </p:cNvPr>
            <p:cNvCxnSpPr>
              <a:cxnSpLocks/>
              <a:stCxn id="36" idx="1"/>
            </p:cNvCxnSpPr>
            <p:nvPr/>
          </p:nvCxnSpPr>
          <p:spPr bwMode="auto">
            <a:xfrm rot="10800000">
              <a:off x="5973898" y="4251485"/>
              <a:ext cx="944046" cy="2008"/>
            </a:xfrm>
            <a:prstGeom prst="bentConnector3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C001C5-6CE5-4086-8A94-8902646776B2}"/>
                </a:ext>
              </a:extLst>
            </p:cNvPr>
            <p:cNvGrpSpPr/>
            <p:nvPr/>
          </p:nvGrpSpPr>
          <p:grpSpPr>
            <a:xfrm>
              <a:off x="5298193" y="5491635"/>
              <a:ext cx="713412" cy="422556"/>
              <a:chOff x="5234185" y="5794203"/>
              <a:chExt cx="713412" cy="422556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78117E4-8CCE-4ABA-9C95-7C4621A93B31}"/>
                  </a:ext>
                </a:extLst>
              </p:cNvPr>
              <p:cNvSpPr/>
              <p:nvPr/>
            </p:nvSpPr>
            <p:spPr bwMode="auto">
              <a:xfrm>
                <a:off x="5510804" y="5794203"/>
                <a:ext cx="436793" cy="4225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AC0C63E-38CD-4429-B6A1-C49F03F2C106}"/>
                  </a:ext>
                </a:extLst>
              </p:cNvPr>
              <p:cNvSpPr txBox="1"/>
              <p:nvPr/>
            </p:nvSpPr>
            <p:spPr>
              <a:xfrm>
                <a:off x="5234185" y="5853847"/>
                <a:ext cx="646331" cy="3309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342900" marR="0" indent="0" algn="l" defTabSz="914400" rtl="0" eaLnBrk="1" fontAlgn="base" latinLnBrk="0" hangingPunct="1">
                  <a:lnSpc>
                    <a:spcPct val="105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lang="en-US" sz="1600" b="1" kern="0" dirty="0">
                    <a:solidFill>
                      <a:schemeClr val="bg1"/>
                    </a:solidFill>
                  </a:rPr>
                  <a:t>4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8B3688A3-E14D-4204-8BC8-92DB039DB031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2180404" y="4230999"/>
              <a:ext cx="3284100" cy="311086"/>
            </a:xfrm>
            <a:prstGeom prst="bentConnector3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3C6839B-BCA1-4D53-BE93-4A7D4BC5EED8}"/>
                </a:ext>
              </a:extLst>
            </p:cNvPr>
            <p:cNvCxnSpPr>
              <a:stCxn id="35" idx="3"/>
            </p:cNvCxnSpPr>
            <p:nvPr/>
          </p:nvCxnSpPr>
          <p:spPr bwMode="auto">
            <a:xfrm>
              <a:off x="9130728" y="2554988"/>
              <a:ext cx="500533" cy="0"/>
            </a:xfrm>
            <a:prstGeom prst="straightConnector1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C954F5-4515-4AF4-AF9D-8B01FB2C832F}"/>
                </a:ext>
              </a:extLst>
            </p:cNvPr>
            <p:cNvGrpSpPr/>
            <p:nvPr/>
          </p:nvGrpSpPr>
          <p:grpSpPr>
            <a:xfrm>
              <a:off x="2522758" y="4334499"/>
              <a:ext cx="780736" cy="393187"/>
              <a:chOff x="0" y="1243955"/>
              <a:chExt cx="780736" cy="393187"/>
            </a:xfrm>
          </p:grpSpPr>
          <p:sp>
            <p:nvSpPr>
              <p:cNvPr id="3" name="Flowchart: Document 2">
                <a:extLst>
                  <a:ext uri="{FF2B5EF4-FFF2-40B4-BE49-F238E27FC236}">
                    <a16:creationId xmlns:a16="http://schemas.microsoft.com/office/drawing/2014/main" id="{2AAE02B7-E0DC-4ED6-AA0F-1A90FF516AD7}"/>
                  </a:ext>
                </a:extLst>
              </p:cNvPr>
              <p:cNvSpPr/>
              <p:nvPr/>
            </p:nvSpPr>
            <p:spPr bwMode="auto">
              <a:xfrm>
                <a:off x="312419" y="1264920"/>
                <a:ext cx="468317" cy="372222"/>
              </a:xfrm>
              <a:prstGeom prst="flowChartDocument">
                <a:avLst/>
              </a:prstGeom>
              <a:solidFill>
                <a:srgbClr val="EEAF00"/>
              </a:solidFill>
              <a:ln w="9525" cap="flat" cmpd="sng" algn="ctr">
                <a:solidFill>
                  <a:srgbClr val="EEA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99BAE0-3AB1-4CA7-8705-FC07313C4ADC}"/>
                  </a:ext>
                </a:extLst>
              </p:cNvPr>
              <p:cNvSpPr txBox="1"/>
              <p:nvPr/>
            </p:nvSpPr>
            <p:spPr>
              <a:xfrm>
                <a:off x="0" y="1243955"/>
                <a:ext cx="737702" cy="37138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marR="0" indent="0" algn="l" defTabSz="914400" rtl="0" eaLnBrk="1" fontAlgn="base" latinLnBrk="0" hangingPunct="1">
                  <a:lnSpc>
                    <a:spcPct val="105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30BF7F9-5ED1-4154-93D7-22200659CE5D}"/>
                </a:ext>
              </a:extLst>
            </p:cNvPr>
            <p:cNvGrpSpPr/>
            <p:nvPr/>
          </p:nvGrpSpPr>
          <p:grpSpPr>
            <a:xfrm>
              <a:off x="8158936" y="1504340"/>
              <a:ext cx="780736" cy="393187"/>
              <a:chOff x="0" y="1243955"/>
              <a:chExt cx="780736" cy="393187"/>
            </a:xfrm>
          </p:grpSpPr>
          <p:sp>
            <p:nvSpPr>
              <p:cNvPr id="49" name="Flowchart: Document 48">
                <a:extLst>
                  <a:ext uri="{FF2B5EF4-FFF2-40B4-BE49-F238E27FC236}">
                    <a16:creationId xmlns:a16="http://schemas.microsoft.com/office/drawing/2014/main" id="{A322E26A-099A-4152-A62F-FBB16EFA814A}"/>
                  </a:ext>
                </a:extLst>
              </p:cNvPr>
              <p:cNvSpPr/>
              <p:nvPr/>
            </p:nvSpPr>
            <p:spPr bwMode="auto">
              <a:xfrm>
                <a:off x="312419" y="1264920"/>
                <a:ext cx="468317" cy="372222"/>
              </a:xfrm>
              <a:prstGeom prst="flowChartDocument">
                <a:avLst/>
              </a:prstGeom>
              <a:solidFill>
                <a:srgbClr val="EEAF00"/>
              </a:solidFill>
              <a:ln w="9525" cap="flat" cmpd="sng" algn="ctr">
                <a:solidFill>
                  <a:srgbClr val="EEA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58FD5A-54B0-4E8E-A304-1CEB9D385C5A}"/>
                  </a:ext>
                </a:extLst>
              </p:cNvPr>
              <p:cNvSpPr txBox="1"/>
              <p:nvPr/>
            </p:nvSpPr>
            <p:spPr>
              <a:xfrm>
                <a:off x="0" y="1243955"/>
                <a:ext cx="737702" cy="37138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marR="0" indent="0" algn="l" defTabSz="914400" rtl="0" eaLnBrk="1" fontAlgn="base" latinLnBrk="0" hangingPunct="1">
                  <a:lnSpc>
                    <a:spcPct val="105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E54E8EB-A405-433C-99CE-ED397A8FC46B}"/>
                </a:ext>
              </a:extLst>
            </p:cNvPr>
            <p:cNvGrpSpPr/>
            <p:nvPr/>
          </p:nvGrpSpPr>
          <p:grpSpPr>
            <a:xfrm>
              <a:off x="3620084" y="5659914"/>
              <a:ext cx="780736" cy="393187"/>
              <a:chOff x="0" y="1243955"/>
              <a:chExt cx="780736" cy="393187"/>
            </a:xfrm>
          </p:grpSpPr>
          <p:sp>
            <p:nvSpPr>
              <p:cNvPr id="57" name="Flowchart: Document 56">
                <a:extLst>
                  <a:ext uri="{FF2B5EF4-FFF2-40B4-BE49-F238E27FC236}">
                    <a16:creationId xmlns:a16="http://schemas.microsoft.com/office/drawing/2014/main" id="{91B872D2-96FC-4843-9A8E-6AF5A3CB4910}"/>
                  </a:ext>
                </a:extLst>
              </p:cNvPr>
              <p:cNvSpPr/>
              <p:nvPr/>
            </p:nvSpPr>
            <p:spPr bwMode="auto">
              <a:xfrm>
                <a:off x="312419" y="1264920"/>
                <a:ext cx="468317" cy="372222"/>
              </a:xfrm>
              <a:prstGeom prst="flowChartDocument">
                <a:avLst/>
              </a:prstGeom>
              <a:solidFill>
                <a:srgbClr val="EEAF00"/>
              </a:solidFill>
              <a:ln w="9525" cap="flat" cmpd="sng" algn="ctr">
                <a:solidFill>
                  <a:srgbClr val="EEA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7D0900-92F6-49C6-ADDA-EB8DB8CAFC2D}"/>
                  </a:ext>
                </a:extLst>
              </p:cNvPr>
              <p:cNvSpPr txBox="1"/>
              <p:nvPr/>
            </p:nvSpPr>
            <p:spPr>
              <a:xfrm>
                <a:off x="0" y="1243955"/>
                <a:ext cx="737702" cy="37138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marR="0" indent="0" algn="l" defTabSz="914400" rtl="0" eaLnBrk="1" fontAlgn="base" latinLnBrk="0" hangingPunct="1">
                  <a:lnSpc>
                    <a:spcPct val="105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8F400A3-AF84-4644-9A96-9385A64829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45217" y="1678485"/>
              <a:ext cx="526805" cy="0"/>
            </a:xfrm>
            <a:prstGeom prst="straightConnector1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7FD4613-EFC7-40AB-BC1D-202D5727E74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92857" y="1690032"/>
              <a:ext cx="933136" cy="0"/>
            </a:xfrm>
            <a:prstGeom prst="straightConnector1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6249FCA-4894-4422-8264-720E319853D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9367" y="5866990"/>
              <a:ext cx="933136" cy="0"/>
            </a:xfrm>
            <a:prstGeom prst="straightConnector1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0D277B-C2B0-4065-A61D-CE4E53E8E6CC}"/>
                </a:ext>
              </a:extLst>
            </p:cNvPr>
            <p:cNvSpPr txBox="1"/>
            <p:nvPr/>
          </p:nvSpPr>
          <p:spPr>
            <a:xfrm>
              <a:off x="7768709" y="1272804"/>
              <a:ext cx="817853" cy="2784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New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B09916-6031-4A23-B31F-B891EDC1FF69}"/>
                </a:ext>
              </a:extLst>
            </p:cNvPr>
            <p:cNvSpPr txBox="1"/>
            <p:nvPr/>
          </p:nvSpPr>
          <p:spPr>
            <a:xfrm>
              <a:off x="3436124" y="5438203"/>
              <a:ext cx="1125629" cy="2784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Feedback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1139FD2-3F4A-4240-BB8C-71527D99E642}"/>
                </a:ext>
              </a:extLst>
            </p:cNvPr>
            <p:cNvSpPr txBox="1"/>
            <p:nvPr/>
          </p:nvSpPr>
          <p:spPr>
            <a:xfrm>
              <a:off x="2328794" y="4091121"/>
              <a:ext cx="1132041" cy="2784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Response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4B688C6-32C4-428C-8C8E-14847DA03108}"/>
                </a:ext>
              </a:extLst>
            </p:cNvPr>
            <p:cNvGrpSpPr/>
            <p:nvPr/>
          </p:nvGrpSpPr>
          <p:grpSpPr>
            <a:xfrm>
              <a:off x="7511852" y="1522211"/>
              <a:ext cx="780736" cy="393187"/>
              <a:chOff x="0" y="1243955"/>
              <a:chExt cx="780736" cy="393187"/>
            </a:xfrm>
          </p:grpSpPr>
          <p:sp>
            <p:nvSpPr>
              <p:cNvPr id="64" name="Flowchart: Document 63">
                <a:extLst>
                  <a:ext uri="{FF2B5EF4-FFF2-40B4-BE49-F238E27FC236}">
                    <a16:creationId xmlns:a16="http://schemas.microsoft.com/office/drawing/2014/main" id="{2EB2ECD7-1708-4B8D-B596-4598E6B904F3}"/>
                  </a:ext>
                </a:extLst>
              </p:cNvPr>
              <p:cNvSpPr/>
              <p:nvPr/>
            </p:nvSpPr>
            <p:spPr bwMode="auto">
              <a:xfrm>
                <a:off x="312419" y="1264920"/>
                <a:ext cx="468317" cy="372222"/>
              </a:xfrm>
              <a:prstGeom prst="flowChartDocument">
                <a:avLst/>
              </a:prstGeom>
              <a:solidFill>
                <a:srgbClr val="EEAF00"/>
              </a:solidFill>
              <a:ln w="9525" cap="flat" cmpd="sng" algn="ctr">
                <a:solidFill>
                  <a:srgbClr val="EEA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CD7933A-26AE-45A1-8F6C-4F1312FBA53E}"/>
                  </a:ext>
                </a:extLst>
              </p:cNvPr>
              <p:cNvSpPr txBox="1"/>
              <p:nvPr/>
            </p:nvSpPr>
            <p:spPr>
              <a:xfrm>
                <a:off x="0" y="1243955"/>
                <a:ext cx="737702" cy="37138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marR="0" indent="0" algn="l" defTabSz="914400" rtl="0" eaLnBrk="1" fontAlgn="base" latinLnBrk="0" hangingPunct="1">
                  <a:lnSpc>
                    <a:spcPct val="105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CDB07F2-B5E5-43A5-9A0D-91159E862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0766" y="5702913"/>
              <a:ext cx="296037" cy="296037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B546297-9BBF-4298-85D8-D51F4CACB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8079" y="3326194"/>
              <a:ext cx="296037" cy="296037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24E0084-70D8-4DFB-A0BC-D92559F1DF1A}"/>
                </a:ext>
              </a:extLst>
            </p:cNvPr>
            <p:cNvGrpSpPr/>
            <p:nvPr/>
          </p:nvGrpSpPr>
          <p:grpSpPr>
            <a:xfrm>
              <a:off x="8103811" y="3278512"/>
              <a:ext cx="780736" cy="393187"/>
              <a:chOff x="0" y="1243955"/>
              <a:chExt cx="780736" cy="393187"/>
            </a:xfrm>
          </p:grpSpPr>
          <p:sp>
            <p:nvSpPr>
              <p:cNvPr id="68" name="Flowchart: Document 67">
                <a:extLst>
                  <a:ext uri="{FF2B5EF4-FFF2-40B4-BE49-F238E27FC236}">
                    <a16:creationId xmlns:a16="http://schemas.microsoft.com/office/drawing/2014/main" id="{E70E15E9-D46D-430C-A193-ADF7ABB2190B}"/>
                  </a:ext>
                </a:extLst>
              </p:cNvPr>
              <p:cNvSpPr/>
              <p:nvPr/>
            </p:nvSpPr>
            <p:spPr bwMode="auto">
              <a:xfrm>
                <a:off x="312419" y="1264920"/>
                <a:ext cx="468317" cy="372222"/>
              </a:xfrm>
              <a:prstGeom prst="flowChartDocument">
                <a:avLst/>
              </a:prstGeom>
              <a:solidFill>
                <a:srgbClr val="EEAF00"/>
              </a:solidFill>
              <a:ln w="9525" cap="flat" cmpd="sng" algn="ctr">
                <a:solidFill>
                  <a:srgbClr val="EEA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ACDA6B-F99C-4519-882F-B997B9088EA2}"/>
                  </a:ext>
                </a:extLst>
              </p:cNvPr>
              <p:cNvSpPr txBox="1"/>
              <p:nvPr/>
            </p:nvSpPr>
            <p:spPr>
              <a:xfrm>
                <a:off x="0" y="1243955"/>
                <a:ext cx="737702" cy="37138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marR="0" indent="0" algn="l" defTabSz="914400" rtl="0" eaLnBrk="1" fontAlgn="base" latinLnBrk="0" hangingPunct="1">
                  <a:lnSpc>
                    <a:spcPct val="105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</a:p>
            </p:txBody>
          </p:sp>
        </p:grp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3946620-2E9D-40CF-BBC1-47E13A527E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90092" y="3452657"/>
              <a:ext cx="526805" cy="0"/>
            </a:xfrm>
            <a:prstGeom prst="straightConnector1">
              <a:avLst/>
            </a:prstGeom>
            <a:ln>
              <a:solidFill>
                <a:srgbClr val="25A3C5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47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CBC8C490-B0FE-4D57-86F2-790E9E75C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3AB49D-7CA8-426B-94D3-B79198CA3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00" y="5310420"/>
            <a:ext cx="3747167" cy="1547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9EF46-148F-4316-8C28-5726719C9B3C}"/>
              </a:ext>
            </a:extLst>
          </p:cNvPr>
          <p:cNvSpPr txBox="1"/>
          <p:nvPr/>
        </p:nvSpPr>
        <p:spPr>
          <a:xfrm>
            <a:off x="3800178" y="1396703"/>
            <a:ext cx="4038285" cy="225369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6000" i="0" u="none" strike="noStrike" kern="0" cap="none" spc="0" normalizeH="0" baseline="0" noProof="0" dirty="0">
                <a:ln>
                  <a:noFill/>
                </a:ln>
                <a:solidFill>
                  <a:srgbClr val="3CB6C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endParaRPr lang="en-US" sz="6000" kern="0" dirty="0">
              <a:solidFill>
                <a:srgbClr val="3CB6C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641404-FCD9-44DE-913D-416F5EB6020F}"/>
              </a:ext>
            </a:extLst>
          </p:cNvPr>
          <p:cNvSpPr/>
          <p:nvPr/>
        </p:nvSpPr>
        <p:spPr>
          <a:xfrm>
            <a:off x="2008983" y="2453738"/>
            <a:ext cx="8174033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3600" kern="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paul@tsanet.org  </a:t>
            </a:r>
            <a:r>
              <a:rPr lang="en-US" sz="3600" kern="0" dirty="0">
                <a:solidFill>
                  <a:srgbClr val="EEA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kern="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dennis@tsanet.org </a:t>
            </a:r>
          </a:p>
        </p:txBody>
      </p:sp>
    </p:spTree>
    <p:extLst>
      <p:ext uri="{BB962C8B-B14F-4D97-AF65-F5344CB8AC3E}">
        <p14:creationId xmlns:p14="http://schemas.microsoft.com/office/powerpoint/2010/main" val="26442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08" y="492393"/>
            <a:ext cx="7757973" cy="609600"/>
          </a:xfrm>
        </p:spPr>
        <p:txBody>
          <a:bodyPr>
            <a:normAutofit/>
          </a:bodyPr>
          <a:lstStyle/>
          <a:p>
            <a:r>
              <a:rPr lang="en-US" sz="3200" dirty="0"/>
              <a:t>Our members say continue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880" y="1888370"/>
            <a:ext cx="8634979" cy="2233418"/>
          </a:xfrm>
        </p:spPr>
        <p:txBody>
          <a:bodyPr>
            <a:noAutofit/>
          </a:bodyPr>
          <a:lstStyle/>
          <a:p>
            <a:pPr marL="639467" indent="-302575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Add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>
                <a:solidFill>
                  <a:srgbClr val="11A7BE"/>
                </a:solidFill>
                <a:latin typeface="Calibri" charset="0"/>
                <a:ea typeface="Calibri" charset="0"/>
                <a:cs typeface="Calibri" charset="0"/>
              </a:rPr>
              <a:t>Vendor and Channel Members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9467" indent="-302575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Improve how </a:t>
            </a:r>
            <a:r>
              <a:rPr lang="en-US" sz="2800" dirty="0">
                <a:solidFill>
                  <a:srgbClr val="11A7BE"/>
                </a:solidFill>
                <a:latin typeface="Calibri" charset="0"/>
                <a:ea typeface="Calibri" charset="0"/>
                <a:cs typeface="Calibri" charset="0"/>
              </a:rPr>
              <a:t>Members Collaborate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9467" indent="-302575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Expand to provide </a:t>
            </a:r>
            <a:r>
              <a:rPr lang="en-US" sz="2800" dirty="0">
                <a:solidFill>
                  <a:srgbClr val="11A7BE"/>
                </a:solidFill>
                <a:latin typeface="Calibri" charset="0"/>
                <a:ea typeface="Calibri" charset="0"/>
                <a:cs typeface="Calibri" charset="0"/>
              </a:rPr>
              <a:t>Solution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C378C1-5A31-431C-8287-C1DFCAA29474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0195" y="4711766"/>
            <a:ext cx="8031609" cy="9788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TSANet has the </a:t>
            </a:r>
            <a:r>
              <a:rPr lang="en-US" sz="2800" dirty="0">
                <a:solidFill>
                  <a:srgbClr val="EEAF00"/>
                </a:solidFill>
                <a:latin typeface="Calibri" panose="020F0502020204030204" pitchFamily="34" charset="0"/>
              </a:rPr>
              <a:t>Relationships, Tools and Processes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needed to enable </a:t>
            </a:r>
            <a:r>
              <a:rPr lang="en-US" sz="2800" dirty="0">
                <a:solidFill>
                  <a:srgbClr val="EEAF00"/>
                </a:solidFill>
                <a:latin typeface="Calibri" panose="020F0502020204030204" pitchFamily="34" charset="0"/>
              </a:rPr>
              <a:t>Multi Vendor Support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946" y="1937876"/>
            <a:ext cx="3670148" cy="18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25" y="122745"/>
            <a:ext cx="7757973" cy="609600"/>
          </a:xfrm>
        </p:spPr>
        <p:txBody>
          <a:bodyPr>
            <a:normAutofit/>
          </a:bodyPr>
          <a:lstStyle/>
          <a:p>
            <a:r>
              <a:rPr lang="en-US" sz="2800" dirty="0"/>
              <a:t>Strategy Roadmap – High Level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12521" y="859022"/>
            <a:ext cx="3249139" cy="54103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41592" y="859021"/>
            <a:ext cx="3192796" cy="5410385"/>
          </a:xfrm>
          <a:prstGeom prst="rect">
            <a:avLst/>
          </a:prstGeom>
          <a:solidFill>
            <a:srgbClr val="EEAF00">
              <a:alpha val="10196"/>
            </a:srgbClr>
          </a:solidFill>
          <a:ln>
            <a:solidFill>
              <a:srgbClr val="EEAF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1308740867"/>
              </p:ext>
            </p:extLst>
          </p:nvPr>
        </p:nvGraphicFramePr>
        <p:xfrm>
          <a:off x="4187403" y="859023"/>
          <a:ext cx="3546985" cy="37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Pentagon 47"/>
          <p:cNvSpPr/>
          <p:nvPr/>
        </p:nvSpPr>
        <p:spPr>
          <a:xfrm>
            <a:off x="1012522" y="859022"/>
            <a:ext cx="3249138" cy="398138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066" y="1399673"/>
            <a:ext cx="3520594" cy="48136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Membership &amp; Marketing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Add more Technology and Channel Partner programs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Create new brochure and banner for Solution Support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Improve Member adoption</a:t>
            </a: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4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Offering &amp; Operations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Continue to Deploy Case Exchange and improve based on Member feedback</a:t>
            </a:r>
            <a:endParaRPr lang="en-US" sz="4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Work with Vendors to pilot next generation solution support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Pilot next generation collaboration platform</a:t>
            </a: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7848" y="1408347"/>
            <a:ext cx="3446540" cy="31170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Membership &amp; Marketing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Add more Technology and Channel Partner programs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Add more Channel Members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Improve Member adoption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Public Website refresh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11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4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Offering &amp; Operations</a:t>
            </a: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88577" y="857397"/>
            <a:ext cx="3192796" cy="5410385"/>
          </a:xfrm>
          <a:prstGeom prst="rect">
            <a:avLst/>
          </a:prstGeom>
          <a:solidFill>
            <a:srgbClr val="EEAF00">
              <a:alpha val="10196"/>
            </a:srgbClr>
          </a:solidFill>
          <a:ln>
            <a:solidFill>
              <a:srgbClr val="EEAF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112406116"/>
              </p:ext>
            </p:extLst>
          </p:nvPr>
        </p:nvGraphicFramePr>
        <p:xfrm>
          <a:off x="7734388" y="857399"/>
          <a:ext cx="3546985" cy="37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34833" y="1406723"/>
            <a:ext cx="3446540" cy="308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Membership &amp; Marketing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Add Solution Support programs (Vendor and Channel mix)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Add more Channel Members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Improve Member adoption of solution support offering</a:t>
            </a:r>
            <a:endParaRPr 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Offering &amp; Operations</a:t>
            </a: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46709" y="4280596"/>
            <a:ext cx="6329548" cy="418611"/>
          </a:xfrm>
          <a:prstGeom prst="rect">
            <a:avLst/>
          </a:prstGeom>
          <a:ln>
            <a:solidFill>
              <a:srgbClr val="EEA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Create and deploy next generation collaboration platform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746709" y="4815258"/>
            <a:ext cx="6329548" cy="418611"/>
          </a:xfrm>
          <a:prstGeom prst="rect">
            <a:avLst/>
          </a:prstGeom>
          <a:ln>
            <a:solidFill>
              <a:srgbClr val="EEA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Create and deploy Solution Support Framework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012521" y="6103917"/>
            <a:ext cx="3249139" cy="163865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50549" y="6116173"/>
            <a:ext cx="3183839" cy="158227"/>
          </a:xfrm>
          <a:prstGeom prst="rect">
            <a:avLst/>
          </a:prstGeom>
          <a:solidFill>
            <a:srgbClr val="EEA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097534" y="6103917"/>
            <a:ext cx="3183839" cy="158227"/>
          </a:xfrm>
          <a:prstGeom prst="rect">
            <a:avLst/>
          </a:prstGeom>
          <a:solidFill>
            <a:srgbClr val="EEA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ADDE-0D42-46A7-A1EE-E7A06F75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8" y="327662"/>
            <a:ext cx="10837648" cy="609600"/>
          </a:xfrm>
        </p:spPr>
        <p:txBody>
          <a:bodyPr>
            <a:normAutofit/>
          </a:bodyPr>
          <a:lstStyle/>
          <a:p>
            <a:r>
              <a:rPr lang="en-US" sz="3200" dirty="0"/>
              <a:t>2018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1B0AA-BDFA-4EE2-9860-DA2E032EA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08C92-5713-40FB-AC1D-5E1C838B5F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E10398-6D85-4768-921D-70A4707ABD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88A01-E959-498F-B7FA-06E81B683095}"/>
              </a:ext>
            </a:extLst>
          </p:cNvPr>
          <p:cNvSpPr/>
          <p:nvPr/>
        </p:nvSpPr>
        <p:spPr bwMode="auto">
          <a:xfrm>
            <a:off x="1264816" y="1234271"/>
            <a:ext cx="5052221" cy="4978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CB6CE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F459EA6-9397-42C2-A5DD-9592754F1405}"/>
              </a:ext>
            </a:extLst>
          </p:cNvPr>
          <p:cNvGraphicFramePr/>
          <p:nvPr>
            <p:extLst/>
          </p:nvPr>
        </p:nvGraphicFramePr>
        <p:xfrm>
          <a:off x="910628" y="1234272"/>
          <a:ext cx="5406409" cy="37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30CFB1-E453-498D-B329-EA5EE6DEDC38}"/>
              </a:ext>
            </a:extLst>
          </p:cNvPr>
          <p:cNvSpPr txBox="1"/>
          <p:nvPr/>
        </p:nvSpPr>
        <p:spPr>
          <a:xfrm>
            <a:off x="1264815" y="1783596"/>
            <a:ext cx="4798477" cy="43983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*Membership</a:t>
            </a:r>
          </a:p>
          <a:p>
            <a:pPr marL="628650" indent="-285750" fontAlgn="base"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Add more Partner Programs</a:t>
            </a:r>
          </a:p>
          <a:p>
            <a:pPr marL="628650" indent="-285750" fontAlgn="base"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Expand Focus Groups</a:t>
            </a:r>
          </a:p>
          <a:p>
            <a:pPr marL="628650" indent="-285750" fontAlgn="base">
              <a:buFont typeface="Wingdings" panose="05000000000000000000" pitchFamily="2" charset="2"/>
              <a:buChar char="q"/>
            </a:pPr>
            <a:endParaRPr 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*Marketing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Public Web Refresh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New Member Help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New Brochures</a:t>
            </a:r>
            <a:endParaRPr lang="en-US" sz="11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4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Services</a:t>
            </a:r>
          </a:p>
          <a:p>
            <a:pPr marL="628650" lvl="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Define long term Case Exchange Roadmap</a:t>
            </a:r>
          </a:p>
          <a:p>
            <a:pPr marL="628650" lvl="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Define scope of Web Release</a:t>
            </a:r>
            <a:endParaRPr lang="en-US" sz="11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349A78-0BFC-423A-A59A-0E79D047D306}"/>
              </a:ext>
            </a:extLst>
          </p:cNvPr>
          <p:cNvSpPr/>
          <p:nvPr/>
        </p:nvSpPr>
        <p:spPr bwMode="auto">
          <a:xfrm>
            <a:off x="6482898" y="1230591"/>
            <a:ext cx="5052221" cy="4978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CB6CE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5318F94-9D97-443D-A2C0-FF94C5B33018}"/>
              </a:ext>
            </a:extLst>
          </p:cNvPr>
          <p:cNvGraphicFramePr/>
          <p:nvPr>
            <p:extLst/>
          </p:nvPr>
        </p:nvGraphicFramePr>
        <p:xfrm>
          <a:off x="6128710" y="1230592"/>
          <a:ext cx="5406409" cy="37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FA7A909-3311-4C14-8F3C-32FD1B2C321C}"/>
              </a:ext>
            </a:extLst>
          </p:cNvPr>
          <p:cNvSpPr txBox="1"/>
          <p:nvPr/>
        </p:nvSpPr>
        <p:spPr>
          <a:xfrm>
            <a:off x="6482897" y="1779916"/>
            <a:ext cx="4798477" cy="40105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Membership</a:t>
            </a:r>
          </a:p>
          <a:p>
            <a:pPr marL="628650" indent="-285750" fontAlgn="base"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Add more Partner Programs</a:t>
            </a:r>
          </a:p>
          <a:p>
            <a:pPr marL="628650" indent="-285750" fontAlgn="base">
              <a:buFont typeface="Wingdings" panose="05000000000000000000" pitchFamily="2" charset="2"/>
              <a:buChar char="q"/>
            </a:pPr>
            <a:endParaRPr 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Marketing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TSW Vegas</a:t>
            </a:r>
            <a:endParaRPr lang="en-US" sz="11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4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*Services</a:t>
            </a:r>
          </a:p>
          <a:p>
            <a:pPr marL="628650" lvl="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Develop new Member web with integrated Case Exchange</a:t>
            </a:r>
          </a:p>
          <a:p>
            <a:pPr marL="628650" lvl="0" indent="-285750" fontAlgn="base">
              <a:lnSpc>
                <a:spcPct val="105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Define detailed 2019 roadmap for Case Exchange</a:t>
            </a:r>
            <a:endParaRPr lang="en-US" sz="11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E2AA-DBB5-4914-96F8-357B7853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426579"/>
            <a:ext cx="10658216" cy="609600"/>
          </a:xfrm>
        </p:spPr>
        <p:txBody>
          <a:bodyPr>
            <a:normAutofit/>
          </a:bodyPr>
          <a:lstStyle/>
          <a:p>
            <a:r>
              <a:rPr lang="en-US" sz="3200" dirty="0"/>
              <a:t>Membership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635EA-4559-4AD4-B654-FC42DF824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B9409-9748-4B3F-88F3-8AAD4A8594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075CA1-5559-4013-B6FC-CD5C0FF7E2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C36F8-05E4-476C-9549-59A925AA9F56}"/>
              </a:ext>
            </a:extLst>
          </p:cNvPr>
          <p:cNvSpPr/>
          <p:nvPr/>
        </p:nvSpPr>
        <p:spPr>
          <a:xfrm>
            <a:off x="1086374" y="1752430"/>
            <a:ext cx="7292952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more Members…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growth driven by new Partner groups (570+)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 open group Members to 102 by end of year (98 now)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Focus Groups…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Europe, India, Australia and North America groups now in place (Will add Japan in 2019)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Face-to-face meetings twice a year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more Partner Groups… 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new Partner Groups in 2018 and many more in the pipeline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CF1EA5F-9E19-4571-9FD1-E64BE4CB4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30159"/>
              </p:ext>
            </p:extLst>
          </p:nvPr>
        </p:nvGraphicFramePr>
        <p:xfrm>
          <a:off x="7944728" y="1967832"/>
          <a:ext cx="4669713" cy="333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31B87C-FC09-4363-9CFF-644600323A5B}"/>
              </a:ext>
            </a:extLst>
          </p:cNvPr>
          <p:cNvSpPr txBox="1"/>
          <p:nvPr/>
        </p:nvSpPr>
        <p:spPr>
          <a:xfrm>
            <a:off x="9229229" y="5117216"/>
            <a:ext cx="1851789" cy="37138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574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A0F8A-4197-4604-86B6-C3380E674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" y="3147970"/>
            <a:ext cx="365592" cy="365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3B79FB-3C66-4B25-8335-FD982B5D3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1" y="1688430"/>
            <a:ext cx="465221" cy="465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EAAC12-B7E2-45F7-8112-3E733FB69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0" y="4651995"/>
            <a:ext cx="465221" cy="4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E2AA-DBB5-4914-96F8-357B7853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6" y="426579"/>
            <a:ext cx="10736861" cy="609600"/>
          </a:xfrm>
        </p:spPr>
        <p:txBody>
          <a:bodyPr>
            <a:normAutofit/>
          </a:bodyPr>
          <a:lstStyle/>
          <a:p>
            <a:r>
              <a:rPr lang="en-US" sz="3200" dirty="0"/>
              <a:t>Marketing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635EA-4559-4AD4-B654-FC42DF824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B9409-9748-4B3F-88F3-8AAD4A8594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075CA1-5559-4013-B6FC-CD5C0FF7E2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C36F8-05E4-476C-9549-59A925AA9F56}"/>
              </a:ext>
            </a:extLst>
          </p:cNvPr>
          <p:cNvSpPr/>
          <p:nvPr/>
        </p:nvSpPr>
        <p:spPr>
          <a:xfrm>
            <a:off x="1116824" y="1575967"/>
            <a:ext cx="5046651" cy="418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and launch new Public Web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  (Show)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Brochures and Master Slides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  (Show)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new Member Help 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  (Show)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25 Year Anniversary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process.   Web, Blogs, TSW Vegas..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B33BD-6816-43EE-8132-B84366A60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47" y="2141995"/>
            <a:ext cx="5347052" cy="2434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E2FE83-1CE9-4048-ADED-69E6062C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" y="2607885"/>
            <a:ext cx="365592" cy="365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51AA3-2757-48E5-B683-505E397DA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3" y="4577132"/>
            <a:ext cx="465221" cy="465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B92B8-2B1D-4A39-B036-959328BD4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" y="1575967"/>
            <a:ext cx="365592" cy="365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2197C8-B20C-42D5-974F-978F6623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" y="3666743"/>
            <a:ext cx="365592" cy="365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AFAF4A-A03D-401F-8D32-49D036803465}"/>
              </a:ext>
            </a:extLst>
          </p:cNvPr>
          <p:cNvSpPr txBox="1"/>
          <p:nvPr/>
        </p:nvSpPr>
        <p:spPr>
          <a:xfrm>
            <a:off x="7919453" y="4469970"/>
            <a:ext cx="1946367" cy="46442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EA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TSANet.org</a:t>
            </a:r>
          </a:p>
        </p:txBody>
      </p:sp>
    </p:spTree>
    <p:extLst>
      <p:ext uri="{BB962C8B-B14F-4D97-AF65-F5344CB8AC3E}">
        <p14:creationId xmlns:p14="http://schemas.microsoft.com/office/powerpoint/2010/main" val="2915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E2AA-DBB5-4914-96F8-357B7853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6" y="426579"/>
            <a:ext cx="10736861" cy="609600"/>
          </a:xfrm>
        </p:spPr>
        <p:txBody>
          <a:bodyPr>
            <a:normAutofit/>
          </a:bodyPr>
          <a:lstStyle/>
          <a:p>
            <a:r>
              <a:rPr lang="en-US" sz="3200" dirty="0"/>
              <a:t>Services Status – Technology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635EA-4559-4AD4-B654-FC42DF824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B9409-9748-4B3F-88F3-8AAD4A8594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075CA1-5559-4013-B6FC-CD5C0FF7E2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C36F8-05E4-476C-9549-59A925AA9F56}"/>
              </a:ext>
            </a:extLst>
          </p:cNvPr>
          <p:cNvSpPr/>
          <p:nvPr/>
        </p:nvSpPr>
        <p:spPr>
          <a:xfrm>
            <a:off x="1339113" y="1786055"/>
            <a:ext cx="602311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Team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Symantec, Cisco, Microsoft, Red Hat, IBM,  Dell EMC, VMware, NetApp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400" dirty="0">
              <a:solidFill>
                <a:srgbClr val="3CB6C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long term Case Exchange Roadmap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  Case Exchange Lite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requirements for Dec 2018 Member Web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  See Next Slides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Data Protection requirements 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  Case Exchange Lite meets requirements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2FE83-1CE9-4048-ADED-69E6062C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42" y="3159191"/>
            <a:ext cx="365592" cy="365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B92B8-2B1D-4A39-B036-959328BD4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42" y="1875813"/>
            <a:ext cx="365592" cy="365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2197C8-B20C-42D5-974F-978F6623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42" y="4218049"/>
            <a:ext cx="365592" cy="365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A3FAD-61E8-478E-BD45-935069499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53" y="2457779"/>
            <a:ext cx="3984556" cy="2477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47A75E-B521-42E0-B49F-C5D60945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28" y="5210487"/>
            <a:ext cx="365592" cy="3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E2AA-DBB5-4914-96F8-357B7853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6" y="426579"/>
            <a:ext cx="10736861" cy="609600"/>
          </a:xfrm>
        </p:spPr>
        <p:txBody>
          <a:bodyPr>
            <a:normAutofit/>
          </a:bodyPr>
          <a:lstStyle/>
          <a:p>
            <a:r>
              <a:rPr lang="en-US" sz="3200" dirty="0"/>
              <a:t>Services Status – New Member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635EA-4559-4AD4-B654-FC42DF824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B9409-9748-4B3F-88F3-8AAD4A8594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075CA1-5559-4013-B6FC-CD5C0FF7E2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C36F8-05E4-476C-9549-59A925AA9F56}"/>
              </a:ext>
            </a:extLst>
          </p:cNvPr>
          <p:cNvSpPr/>
          <p:nvPr/>
        </p:nvSpPr>
        <p:spPr>
          <a:xfrm>
            <a:off x="1116824" y="1575967"/>
            <a:ext cx="5046651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Prototype for review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  (Show)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API first architecture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started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simplified caller UI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will start in September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Exchange Lite 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the new default contact method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will start in September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A51AA3-2757-48E5-B683-505E397DA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4" y="2539446"/>
            <a:ext cx="465221" cy="465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B92B8-2B1D-4A39-B036-959328BD4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68" y="1575967"/>
            <a:ext cx="365592" cy="365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EA9D1-BD48-4862-9961-9106606D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075" y="1575967"/>
            <a:ext cx="1950889" cy="1383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345ED1-6BFC-40BF-BCE0-379C5ADFC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964" y="3377183"/>
            <a:ext cx="5322269" cy="2603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49FE63-4E46-4D63-BC61-FC6C9C285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4" y="3591006"/>
            <a:ext cx="465221" cy="4652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EF5920-5F71-4EE7-BCB7-A02D8A8277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4" y="4589226"/>
            <a:ext cx="465221" cy="4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E2AA-DBB5-4914-96F8-357B7853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6" y="426579"/>
            <a:ext cx="10736861" cy="609600"/>
          </a:xfrm>
        </p:spPr>
        <p:txBody>
          <a:bodyPr>
            <a:normAutofit/>
          </a:bodyPr>
          <a:lstStyle/>
          <a:p>
            <a:r>
              <a:rPr lang="en-US" sz="3200" dirty="0"/>
              <a:t>Services Status – Case Exchange Lite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635EA-4559-4AD4-B654-FC42DF824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B9409-9748-4B3F-88F3-8AAD4A8594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075CA1-5559-4013-B6FC-CD5C0FF7E2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C36F8-05E4-476C-9549-59A925AA9F56}"/>
              </a:ext>
            </a:extLst>
          </p:cNvPr>
          <p:cNvSpPr/>
          <p:nvPr/>
        </p:nvSpPr>
        <p:spPr>
          <a:xfrm>
            <a:off x="1116824" y="1575967"/>
            <a:ext cx="5046651" cy="473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Prototype for review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  (Show)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as part of new Member Web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will start in September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 solution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 will start in October.   Will have Webinar Oct 24</a:t>
            </a:r>
            <a:r>
              <a:rPr lang="en-US" sz="20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10:00am CST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r>
              <a:rPr lang="en-US" sz="2400" dirty="0">
                <a:solidFill>
                  <a:srgbClr val="3CB6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Live in Phases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Members will go live by end of year.  Remaining will migrate in 2019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9BBB59"/>
              </a:buClr>
              <a:buSzPct val="100000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A51AA3-2757-48E5-B683-505E397DA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3" y="3570884"/>
            <a:ext cx="465221" cy="465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B92B8-2B1D-4A39-B036-959328BD4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" y="1575967"/>
            <a:ext cx="365592" cy="365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61218-007D-4536-A1D4-B5CF2986D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142" y="1836917"/>
            <a:ext cx="5486876" cy="3718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446198-0C71-48AB-9F43-7752ECC16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3" y="2574045"/>
            <a:ext cx="465221" cy="465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C5400-0D0C-49F0-8F4C-3B349E636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3" y="4857283"/>
            <a:ext cx="465221" cy="4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tNjD5EPftieO0ZAQJUw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OAihfL9V4AiUmcmhBoF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d4r2ksLHEG8FU8ki1b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evNVoywgKm74mePcqH9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LGidXimuCdgvQWfp3da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yQM6sOKUq5LBJ6DaBe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NQnTW1DWczHZ8srQPxJ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Kec8LTCWtF1D2VIzSJgu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UJYbJKomw28C68GNgK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FKO9WwCriVZAPJXojAz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OpaRTkAVNGZVa86rWNS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RXBoznTgLAJhQClIUeU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W464QLjj1Be57U9rfmx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EXV6VbFC0jhwBSctcBP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s6KMqU3vwZMJWtWoN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IxWix3n9C7lPOQyKIb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BIJDAhWMwxixq98KP7Ep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Gill Sans M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0" algn="l" defTabSz="914400" rtl="0" eaLnBrk="1" fontAlgn="base" latinLnBrk="0" hangingPunct="1">
          <a:lnSpc>
            <a:spcPct val="105000"/>
          </a:lnSpc>
          <a:spcBef>
            <a:spcPct val="20000"/>
          </a:spcBef>
          <a:spcAft>
            <a:spcPts val="600"/>
          </a:spcAft>
          <a:buClrTx/>
          <a:buSzTx/>
          <a:buFontTx/>
          <a:buChar char="•"/>
          <a:tabLst/>
          <a:defRPr kumimoji="0" sz="1200" b="0" i="0" u="none" strike="noStrike" kern="0" cap="none" spc="0" normalizeH="0" baseline="0" noProof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SANet Widescreen" id="{8CCC3F9A-E4A1-F24A-868C-EABDB733E356}" vid="{682E77A9-836E-1F4D-8402-63D5FA6534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607</Words>
  <Application>Microsoft Office PowerPoint</Application>
  <PresentationFormat>Widescreen</PresentationFormat>
  <Paragraphs>163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Gill Sans MT</vt:lpstr>
      <vt:lpstr>Wingdings</vt:lpstr>
      <vt:lpstr>Default Design</vt:lpstr>
      <vt:lpstr>PowerPoint Presentation</vt:lpstr>
      <vt:lpstr>Our members say continue to…</vt:lpstr>
      <vt:lpstr>Strategy Roadmap – High Level</vt:lpstr>
      <vt:lpstr>2018 Plans</vt:lpstr>
      <vt:lpstr>Membership Status</vt:lpstr>
      <vt:lpstr>Marketing Status</vt:lpstr>
      <vt:lpstr>Services Status – Technology Committee</vt:lpstr>
      <vt:lpstr>Services Status – New Member Web</vt:lpstr>
      <vt:lpstr>Services Status – Case Exchange Lite</vt:lpstr>
      <vt:lpstr>TSANet Case Exchange Light process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Board Call Aug 16, 2018 </dc:title>
  <dc:creator>Paul Esch</dc:creator>
  <cp:lastModifiedBy>Paul Esch</cp:lastModifiedBy>
  <cp:revision>31</cp:revision>
  <dcterms:created xsi:type="dcterms:W3CDTF">2018-08-17T19:48:18Z</dcterms:created>
  <dcterms:modified xsi:type="dcterms:W3CDTF">2018-08-23T17:07:41Z</dcterms:modified>
</cp:coreProperties>
</file>