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347" r:id="rId5"/>
    <p:sldId id="313" r:id="rId6"/>
    <p:sldId id="359" r:id="rId7"/>
    <p:sldId id="358" r:id="rId8"/>
    <p:sldId id="415" r:id="rId9"/>
    <p:sldId id="848" r:id="rId10"/>
    <p:sldId id="314" r:id="rId11"/>
    <p:sldId id="904" r:id="rId12"/>
    <p:sldId id="909" r:id="rId13"/>
    <p:sldId id="910" r:id="rId14"/>
    <p:sldId id="912" r:id="rId15"/>
    <p:sldId id="1002" r:id="rId16"/>
    <p:sldId id="1001" r:id="rId17"/>
    <p:sldId id="35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6CE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7EE82C-C659-469F-9990-98B28DD42DF9}" v="299" dt="2019-05-20T15:17:11.3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27" autoAdjust="0"/>
    <p:restoredTop sz="86786"/>
  </p:normalViewPr>
  <p:slideViewPr>
    <p:cSldViewPr snapToGrid="0">
      <p:cViewPr varScale="1">
        <p:scale>
          <a:sx n="110" d="100"/>
          <a:sy n="110" d="100"/>
        </p:scale>
        <p:origin x="1116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E28C2-9FBF-43F1-87E7-7CCBE8BA8829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288DA-953A-4A0F-8EB6-F573803FD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4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425D"/>
          </a:solidFill>
          <a:ln w="9525" cap="flat" cmpd="sng" algn="ctr">
            <a:solidFill>
              <a:srgbClr val="00425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497" tIns="30249" rIns="60497" bIns="30249" numCol="1" rtlCol="0" anchor="t" anchorCtr="0" compatLnSpc="1">
            <a:prstTxWarp prst="textNoShape">
              <a:avLst/>
            </a:prstTxWarp>
          </a:bodyPr>
          <a:lstStyle/>
          <a:p>
            <a:pPr defTabSz="605009" fontAlgn="base">
              <a:spcBef>
                <a:spcPct val="0"/>
              </a:spcBef>
              <a:spcAft>
                <a:spcPct val="0"/>
              </a:spcAft>
            </a:pPr>
            <a:endParaRPr lang="en-US" sz="1191" b="1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8" name="Picture 7" descr="TSANet__logo_RGB_on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3706"/>
            <a:ext cx="12192000" cy="49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7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389719" y="5348573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4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9719" y="1160748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60"/>
            </a:lvl1pPr>
            <a:lvl2pPr marL="336893" indent="0">
              <a:buNone/>
              <a:defRPr sz="2051"/>
            </a:lvl2pPr>
            <a:lvl3pPr marL="673784" indent="0">
              <a:buNone/>
              <a:defRPr sz="1786"/>
            </a:lvl3pPr>
            <a:lvl4pPr marL="1010678" indent="0">
              <a:buNone/>
              <a:defRPr sz="1456"/>
            </a:lvl4pPr>
            <a:lvl5pPr marL="1347570" indent="0">
              <a:buNone/>
              <a:defRPr sz="1456"/>
            </a:lvl5pPr>
            <a:lvl6pPr marL="1684464" indent="0">
              <a:buNone/>
              <a:defRPr sz="1456"/>
            </a:lvl6pPr>
            <a:lvl7pPr marL="2021355" indent="0">
              <a:buNone/>
              <a:defRPr sz="1456"/>
            </a:lvl7pPr>
            <a:lvl8pPr marL="2358248" indent="0">
              <a:buNone/>
              <a:defRPr sz="1456"/>
            </a:lvl8pPr>
            <a:lvl9pPr marL="2695139" indent="0">
              <a:buNone/>
              <a:defRPr sz="1456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2389719" y="5915311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9"/>
            </a:lvl1pPr>
            <a:lvl2pPr marL="336893" indent="0">
              <a:buNone/>
              <a:defRPr sz="860"/>
            </a:lvl2pPr>
            <a:lvl3pPr marL="673784" indent="0">
              <a:buNone/>
              <a:defRPr sz="728"/>
            </a:lvl3pPr>
            <a:lvl4pPr marL="1010678" indent="0">
              <a:buNone/>
              <a:defRPr sz="662"/>
            </a:lvl4pPr>
            <a:lvl5pPr marL="1347570" indent="0">
              <a:buNone/>
              <a:defRPr sz="662"/>
            </a:lvl5pPr>
            <a:lvl6pPr marL="1684464" indent="0">
              <a:buNone/>
              <a:defRPr sz="662"/>
            </a:lvl6pPr>
            <a:lvl7pPr marL="2021355" indent="0">
              <a:buNone/>
              <a:defRPr sz="662"/>
            </a:lvl7pPr>
            <a:lvl8pPr marL="2358248" indent="0">
              <a:buNone/>
              <a:defRPr sz="662"/>
            </a:lvl8pPr>
            <a:lvl9pPr marL="2695139" indent="0">
              <a:buNone/>
              <a:defRPr sz="6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TSANet__logo_RGB_on-whit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783" y="5938692"/>
            <a:ext cx="1790167" cy="88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1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1"/>
            </p:custDataLst>
          </p:nvPr>
        </p:nvSpPr>
        <p:spPr>
          <a:xfrm>
            <a:off x="1269488" y="1330503"/>
            <a:ext cx="9531035" cy="46187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34593" y="335124"/>
            <a:ext cx="10657417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9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22646" y="6356537"/>
            <a:ext cx="916465" cy="365592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774A7-A3B2-6043-AE25-9B9CA1692F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1426394" y="6356537"/>
            <a:ext cx="2844031" cy="365592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l">
              <a:defRPr sz="7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641A1-9C44-8045-A5B7-7E171CC178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TSANet__logo_RGB_on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703" y="5938692"/>
            <a:ext cx="1668247" cy="88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2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810074" y="1736725"/>
            <a:ext cx="2662767" cy="4140200"/>
          </a:xfrm>
          <a:prstGeom prst="rect">
            <a:avLst/>
          </a:prstGeom>
        </p:spPr>
        <p:txBody>
          <a:bodyPr vert="eaVert"/>
          <a:lstStyle>
            <a:lvl1pPr>
              <a:defRPr sz="19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15416" y="1736725"/>
            <a:ext cx="7791451" cy="414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22646" y="6356537"/>
            <a:ext cx="916465" cy="365592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774A7-A3B2-6043-AE25-9B9CA1692F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2"/>
          </p:nvPr>
        </p:nvSpPr>
        <p:spPr>
          <a:xfrm>
            <a:off x="1426394" y="6356537"/>
            <a:ext cx="2844031" cy="365592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l">
              <a:defRPr sz="7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641A1-9C44-8045-A5B7-7E171CC178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TSANet__logo_RGB_on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577" y="5938692"/>
            <a:ext cx="1694373" cy="88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rgbClr val="0042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208" y="2222464"/>
            <a:ext cx="10893285" cy="1143000"/>
          </a:xfrm>
          <a:ln>
            <a:noFill/>
          </a:ln>
        </p:spPr>
        <p:txBody>
          <a:bodyPr>
            <a:normAutofit/>
          </a:bodyPr>
          <a:lstStyle>
            <a:lvl1pPr algn="ctr">
              <a:defRPr sz="2383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22646" y="6356537"/>
            <a:ext cx="916465" cy="365592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774A7-A3B2-6043-AE25-9B9CA1692F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2"/>
          </p:nvPr>
        </p:nvSpPr>
        <p:spPr>
          <a:xfrm>
            <a:off x="1426394" y="6356537"/>
            <a:ext cx="2844031" cy="365592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l">
              <a:defRPr sz="7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641A1-9C44-8045-A5B7-7E171CC178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12192000" cy="1332296"/>
          </a:xfrm>
          <a:prstGeom prst="rect">
            <a:avLst/>
          </a:prstGeom>
          <a:solidFill>
            <a:srgbClr val="00425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497" tIns="30249" rIns="60497" bIns="30249" numCol="1" rtlCol="0" anchor="t" anchorCtr="0" compatLnSpc="1">
            <a:prstTxWarp prst="textNoShape">
              <a:avLst/>
            </a:prstTxWarp>
          </a:bodyPr>
          <a:lstStyle/>
          <a:p>
            <a:pPr defTabSz="605009" fontAlgn="base">
              <a:spcBef>
                <a:spcPct val="0"/>
              </a:spcBef>
              <a:spcAft>
                <a:spcPct val="0"/>
              </a:spcAft>
            </a:pPr>
            <a:endParaRPr lang="en-US" sz="1191" b="1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6" name="Picture 5" descr="TSANet__logo_RGB_on-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31" y="5875158"/>
            <a:ext cx="2325399" cy="94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6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15424" y="538091"/>
            <a:ext cx="10657417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51">
                <a:solidFill>
                  <a:srgbClr val="11A7B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7175" y="1459371"/>
            <a:ext cx="10011088" cy="44980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91">
                <a:solidFill>
                  <a:schemeClr val="tx1"/>
                </a:solidFill>
              </a:defRPr>
            </a:lvl1pPr>
            <a:lvl2pPr>
              <a:spcAft>
                <a:spcPts val="1328"/>
              </a:spcAft>
              <a:defRPr sz="1191">
                <a:solidFill>
                  <a:schemeClr val="tx1"/>
                </a:solidFill>
              </a:defRPr>
            </a:lvl2pPr>
            <a:lvl3pPr>
              <a:defRPr sz="1191">
                <a:solidFill>
                  <a:schemeClr val="tx1"/>
                </a:solidFill>
              </a:defRPr>
            </a:lvl3pPr>
            <a:lvl4pPr>
              <a:defRPr sz="1191">
                <a:solidFill>
                  <a:schemeClr val="tx1"/>
                </a:solidFill>
              </a:defRPr>
            </a:lvl4pPr>
            <a:lvl5pPr>
              <a:defRPr sz="119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22646" y="6356537"/>
            <a:ext cx="916465" cy="365592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774A7-A3B2-6043-AE25-9B9CA1692F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2"/>
          </p:nvPr>
        </p:nvSpPr>
        <p:spPr>
          <a:xfrm>
            <a:off x="1426394" y="6356537"/>
            <a:ext cx="2844031" cy="365592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l">
              <a:defRPr sz="7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641A1-9C44-8045-A5B7-7E171CC178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TSANet__logo_RGB_on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805" y="5938692"/>
            <a:ext cx="1813145" cy="88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6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3084" y="4406909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2978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56"/>
            </a:lvl1pPr>
            <a:lvl2pPr marL="336893" indent="0">
              <a:buNone/>
              <a:defRPr sz="1324"/>
            </a:lvl2pPr>
            <a:lvl3pPr marL="673784" indent="0">
              <a:buNone/>
              <a:defRPr sz="1191"/>
            </a:lvl3pPr>
            <a:lvl4pPr marL="1010678" indent="0">
              <a:buNone/>
              <a:defRPr sz="1059"/>
            </a:lvl4pPr>
            <a:lvl5pPr marL="1347570" indent="0">
              <a:buNone/>
              <a:defRPr sz="1059"/>
            </a:lvl5pPr>
            <a:lvl6pPr marL="1684464" indent="0">
              <a:buNone/>
              <a:defRPr sz="1059"/>
            </a:lvl6pPr>
            <a:lvl7pPr marL="2021355" indent="0">
              <a:buNone/>
              <a:defRPr sz="1059"/>
            </a:lvl7pPr>
            <a:lvl8pPr marL="2358248" indent="0">
              <a:buNone/>
              <a:defRPr sz="1059"/>
            </a:lvl8pPr>
            <a:lvl9pPr marL="2695139" indent="0">
              <a:buNone/>
              <a:defRPr sz="1059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TSANet__logo_RGB_on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783" y="5938692"/>
            <a:ext cx="1790167" cy="88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1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933454" y="1268769"/>
            <a:ext cx="4349749" cy="4608165"/>
          </a:xfrm>
          <a:prstGeom prst="rect">
            <a:avLst/>
          </a:prstGeom>
        </p:spPr>
        <p:txBody>
          <a:bodyPr/>
          <a:lstStyle>
            <a:lvl1pPr>
              <a:defRPr sz="1324"/>
            </a:lvl1pPr>
            <a:lvl2pPr>
              <a:defRPr sz="1324"/>
            </a:lvl2pPr>
            <a:lvl3pPr>
              <a:defRPr sz="1324"/>
            </a:lvl3pPr>
            <a:lvl4pPr>
              <a:defRPr sz="1324"/>
            </a:lvl4pPr>
            <a:lvl5pPr>
              <a:defRPr sz="1324"/>
            </a:lvl5pPr>
            <a:lvl6pPr>
              <a:defRPr sz="1324"/>
            </a:lvl6pPr>
            <a:lvl7pPr>
              <a:defRPr sz="1324"/>
            </a:lvl7pPr>
            <a:lvl8pPr>
              <a:defRPr sz="1324"/>
            </a:lvl8pPr>
            <a:lvl9pPr>
              <a:defRPr sz="13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5872592" y="1304766"/>
            <a:ext cx="4351867" cy="4572161"/>
          </a:xfrm>
          <a:prstGeom prst="rect">
            <a:avLst/>
          </a:prstGeom>
        </p:spPr>
        <p:txBody>
          <a:bodyPr/>
          <a:lstStyle>
            <a:lvl1pPr>
              <a:defRPr sz="1324"/>
            </a:lvl1pPr>
            <a:lvl2pPr>
              <a:defRPr sz="1324"/>
            </a:lvl2pPr>
            <a:lvl3pPr>
              <a:defRPr sz="1324"/>
            </a:lvl3pPr>
            <a:lvl4pPr>
              <a:defRPr sz="1324"/>
            </a:lvl4pPr>
            <a:lvl5pPr>
              <a:defRPr sz="1324"/>
            </a:lvl5pPr>
            <a:lvl6pPr>
              <a:defRPr sz="1324"/>
            </a:lvl6pPr>
            <a:lvl7pPr>
              <a:defRPr sz="1324"/>
            </a:lvl7pPr>
            <a:lvl8pPr>
              <a:defRPr sz="1324"/>
            </a:lvl8pPr>
            <a:lvl9pPr>
              <a:defRPr sz="13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15192" y="407132"/>
            <a:ext cx="10657417" cy="609600"/>
          </a:xfrm>
          <a:prstGeom prst="rect">
            <a:avLst/>
          </a:prstGeom>
        </p:spPr>
        <p:txBody>
          <a:bodyPr/>
          <a:lstStyle>
            <a:lvl1pPr algn="r">
              <a:defRPr sz="1786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22646" y="6356537"/>
            <a:ext cx="916465" cy="365592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774A7-A3B2-6043-AE25-9B9CA1692F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1426394" y="6356537"/>
            <a:ext cx="2844031" cy="365592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l">
              <a:defRPr sz="7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641A1-9C44-8045-A5B7-7E171CC178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TSANet__logo_RGB_on-whit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31" y="5938692"/>
            <a:ext cx="2199519" cy="88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8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413792"/>
            <a:ext cx="10972800" cy="782960"/>
          </a:xfrm>
          <a:prstGeom prst="rect">
            <a:avLst/>
          </a:prstGeom>
        </p:spPr>
        <p:txBody>
          <a:bodyPr/>
          <a:lstStyle>
            <a:lvl1pPr algn="l">
              <a:defRPr sz="178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2" y="1271897"/>
            <a:ext cx="538691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24" b="1"/>
            </a:lvl1pPr>
            <a:lvl2pPr marL="336893" indent="0">
              <a:buNone/>
              <a:defRPr sz="1456" b="1"/>
            </a:lvl2pPr>
            <a:lvl3pPr marL="673784" indent="0">
              <a:buNone/>
              <a:defRPr sz="1324" b="1"/>
            </a:lvl3pPr>
            <a:lvl4pPr marL="1010678" indent="0">
              <a:buNone/>
              <a:defRPr sz="1191" b="1"/>
            </a:lvl4pPr>
            <a:lvl5pPr marL="1347570" indent="0">
              <a:buNone/>
              <a:defRPr sz="1191" b="1"/>
            </a:lvl5pPr>
            <a:lvl6pPr marL="1684464" indent="0">
              <a:buNone/>
              <a:defRPr sz="1191" b="1"/>
            </a:lvl6pPr>
            <a:lvl7pPr marL="2021355" indent="0">
              <a:buNone/>
              <a:defRPr sz="1191" b="1"/>
            </a:lvl7pPr>
            <a:lvl8pPr marL="2358248" indent="0">
              <a:buNone/>
              <a:defRPr sz="1191" b="1"/>
            </a:lvl8pPr>
            <a:lvl9pPr marL="2695139" indent="0">
              <a:buNone/>
              <a:defRPr sz="119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9602" y="1997992"/>
            <a:ext cx="5386919" cy="3951288"/>
          </a:xfrm>
          <a:prstGeom prst="rect">
            <a:avLst/>
          </a:prstGeom>
        </p:spPr>
        <p:txBody>
          <a:bodyPr/>
          <a:lstStyle>
            <a:lvl1pPr>
              <a:defRPr sz="1191"/>
            </a:lvl1pPr>
            <a:lvl2pPr>
              <a:defRPr sz="1191"/>
            </a:lvl2pPr>
            <a:lvl3pPr>
              <a:defRPr sz="1191"/>
            </a:lvl3pPr>
            <a:lvl4pPr>
              <a:defRPr sz="1191"/>
            </a:lvl4pPr>
            <a:lvl5pPr>
              <a:defRPr sz="1191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93375" y="1271897"/>
            <a:ext cx="538903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24" b="1"/>
            </a:lvl1pPr>
            <a:lvl2pPr marL="336893" indent="0">
              <a:buNone/>
              <a:defRPr sz="1456" b="1"/>
            </a:lvl2pPr>
            <a:lvl3pPr marL="673784" indent="0">
              <a:buNone/>
              <a:defRPr sz="1324" b="1"/>
            </a:lvl3pPr>
            <a:lvl4pPr marL="1010678" indent="0">
              <a:buNone/>
              <a:defRPr sz="1191" b="1"/>
            </a:lvl4pPr>
            <a:lvl5pPr marL="1347570" indent="0">
              <a:buNone/>
              <a:defRPr sz="1191" b="1"/>
            </a:lvl5pPr>
            <a:lvl6pPr marL="1684464" indent="0">
              <a:buNone/>
              <a:defRPr sz="1191" b="1"/>
            </a:lvl6pPr>
            <a:lvl7pPr marL="2021355" indent="0">
              <a:buNone/>
              <a:defRPr sz="1191" b="1"/>
            </a:lvl7pPr>
            <a:lvl8pPr marL="2358248" indent="0">
              <a:buNone/>
              <a:defRPr sz="1191" b="1"/>
            </a:lvl8pPr>
            <a:lvl9pPr marL="2695139" indent="0">
              <a:buNone/>
              <a:defRPr sz="119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93375" y="1997992"/>
            <a:ext cx="5389035" cy="3951288"/>
          </a:xfrm>
          <a:prstGeom prst="rect">
            <a:avLst/>
          </a:prstGeom>
        </p:spPr>
        <p:txBody>
          <a:bodyPr/>
          <a:lstStyle>
            <a:lvl1pPr>
              <a:defRPr sz="1191"/>
            </a:lvl1pPr>
            <a:lvl2pPr>
              <a:defRPr sz="1191"/>
            </a:lvl2pPr>
            <a:lvl3pPr>
              <a:defRPr sz="1191"/>
            </a:lvl3pPr>
            <a:lvl4pPr>
              <a:defRPr sz="1191"/>
            </a:lvl4pPr>
            <a:lvl5pPr>
              <a:defRPr sz="1191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22646" y="6356537"/>
            <a:ext cx="916465" cy="365592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774A7-A3B2-6043-AE25-9B9CA1692F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1"/>
          </p:nvPr>
        </p:nvSpPr>
        <p:spPr>
          <a:xfrm>
            <a:off x="1426394" y="6356537"/>
            <a:ext cx="2844031" cy="365592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l">
              <a:defRPr sz="7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641A1-9C44-8045-A5B7-7E171CC178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TSANet__logo_RGB_on-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11" y="5938692"/>
            <a:ext cx="1659539" cy="88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0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59441" y="407132"/>
            <a:ext cx="10657417" cy="609600"/>
          </a:xfrm>
          <a:prstGeom prst="rect">
            <a:avLst/>
          </a:prstGeom>
        </p:spPr>
        <p:txBody>
          <a:bodyPr/>
          <a:lstStyle>
            <a:lvl1pPr algn="l">
              <a:defRPr sz="178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22646" y="6356537"/>
            <a:ext cx="916465" cy="365592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774A7-A3B2-6043-AE25-9B9CA1692F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2"/>
          </p:nvPr>
        </p:nvSpPr>
        <p:spPr>
          <a:xfrm>
            <a:off x="1426394" y="6356537"/>
            <a:ext cx="2844031" cy="365592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l">
              <a:defRPr sz="7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641A1-9C44-8045-A5B7-7E171CC178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TSANet__logo_RGB_on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703" y="5938692"/>
            <a:ext cx="1668247" cy="88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5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22646" y="6356537"/>
            <a:ext cx="916465" cy="365592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774A7-A3B2-6043-AE25-9B9CA1692F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426394" y="6356537"/>
            <a:ext cx="2844031" cy="365592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l">
              <a:defRPr sz="7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641A1-9C44-8045-A5B7-7E171CC178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 descr="TSANet__logo_RGB_on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0" y="5938692"/>
            <a:ext cx="1711790" cy="88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8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7" y="656692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4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766735" y="1268769"/>
            <a:ext cx="6815667" cy="4857403"/>
          </a:xfrm>
          <a:prstGeom prst="rect">
            <a:avLst/>
          </a:prstGeom>
        </p:spPr>
        <p:txBody>
          <a:bodyPr/>
          <a:lstStyle>
            <a:lvl1pPr>
              <a:defRPr sz="860"/>
            </a:lvl1pPr>
            <a:lvl2pPr>
              <a:defRPr sz="860"/>
            </a:lvl2pPr>
            <a:lvl3pPr>
              <a:defRPr sz="860"/>
            </a:lvl3pPr>
            <a:lvl4pPr>
              <a:defRPr sz="860"/>
            </a:lvl4pPr>
            <a:lvl5pPr>
              <a:defRPr sz="860"/>
            </a:lvl5pPr>
            <a:lvl6pPr>
              <a:defRPr sz="1456"/>
            </a:lvl6pPr>
            <a:lvl7pPr>
              <a:defRPr sz="1456"/>
            </a:lvl7pPr>
            <a:lvl8pPr>
              <a:defRPr sz="1456"/>
            </a:lvl8pPr>
            <a:lvl9pPr>
              <a:defRPr sz="14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09607" y="1916839"/>
            <a:ext cx="4011084" cy="4209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9"/>
            </a:lvl1pPr>
            <a:lvl2pPr marL="336893" indent="0">
              <a:buNone/>
              <a:defRPr sz="860"/>
            </a:lvl2pPr>
            <a:lvl3pPr marL="673784" indent="0">
              <a:buNone/>
              <a:defRPr sz="728"/>
            </a:lvl3pPr>
            <a:lvl4pPr marL="1010678" indent="0">
              <a:buNone/>
              <a:defRPr sz="662"/>
            </a:lvl4pPr>
            <a:lvl5pPr marL="1347570" indent="0">
              <a:buNone/>
              <a:defRPr sz="662"/>
            </a:lvl5pPr>
            <a:lvl6pPr marL="1684464" indent="0">
              <a:buNone/>
              <a:defRPr sz="662"/>
            </a:lvl6pPr>
            <a:lvl7pPr marL="2021355" indent="0">
              <a:buNone/>
              <a:defRPr sz="662"/>
            </a:lvl7pPr>
            <a:lvl8pPr marL="2358248" indent="0">
              <a:buNone/>
              <a:defRPr sz="662"/>
            </a:lvl8pPr>
            <a:lvl9pPr marL="2695139" indent="0">
              <a:buNone/>
              <a:defRPr sz="6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22646" y="6356537"/>
            <a:ext cx="916465" cy="365592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774A7-A3B2-6043-AE25-9B9CA1692F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1426394" y="6356537"/>
            <a:ext cx="2844031" cy="365592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l">
              <a:defRPr sz="7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641A1-9C44-8045-A5B7-7E171CC178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TSANet__logo_RGB_on-whit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663" y="5938692"/>
            <a:ext cx="1607287" cy="88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7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89115" y="538091"/>
            <a:ext cx="10893285" cy="1143000"/>
          </a:xfrm>
          <a:prstGeom prst="rect">
            <a:avLst/>
          </a:prstGeom>
        </p:spPr>
        <p:txBody>
          <a:bodyPr vert="horz" lIns="407242" tIns="50906" rIns="101811" bIns="5090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9600" y="1819369"/>
            <a:ext cx="10972800" cy="4525963"/>
          </a:xfrm>
          <a:prstGeom prst="rect">
            <a:avLst/>
          </a:prstGeom>
        </p:spPr>
        <p:txBody>
          <a:bodyPr vert="horz" lIns="101811" tIns="50906" rIns="101811" bIns="5090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Rectangle 27"/>
          <p:cNvSpPr/>
          <p:nvPr userDrawn="1">
            <p:custDataLst>
              <p:tags r:id="rId16"/>
            </p:custDataLst>
          </p:nvPr>
        </p:nvSpPr>
        <p:spPr bwMode="auto">
          <a:xfrm>
            <a:off x="3" y="80630"/>
            <a:ext cx="12178303" cy="2121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75" tIns="33688" rIns="67375" bIns="33688" numCol="1" rtlCol="0" anchor="t" anchorCtr="0" compatLnSpc="1">
            <a:prstTxWarp prst="textNoShape">
              <a:avLst/>
            </a:prstTxWarp>
          </a:bodyPr>
          <a:lstStyle/>
          <a:p>
            <a:pPr defTabSz="673784" fontAlgn="base">
              <a:spcBef>
                <a:spcPct val="0"/>
              </a:spcBef>
              <a:spcAft>
                <a:spcPct val="0"/>
              </a:spcAft>
            </a:pPr>
            <a:endParaRPr lang="en-US" sz="1324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" name="Rectangle 29"/>
          <p:cNvSpPr/>
          <p:nvPr userDrawn="1">
            <p:custDataLst>
              <p:tags r:id="rId17"/>
            </p:custDataLst>
          </p:nvPr>
        </p:nvSpPr>
        <p:spPr bwMode="auto">
          <a:xfrm>
            <a:off x="4751854" y="548682"/>
            <a:ext cx="2784309" cy="2121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75" tIns="33688" rIns="67375" bIns="33688" numCol="1" rtlCol="0" anchor="t" anchorCtr="0" compatLnSpc="1">
            <a:prstTxWarp prst="textNoShape">
              <a:avLst/>
            </a:prstTxWarp>
          </a:bodyPr>
          <a:lstStyle/>
          <a:p>
            <a:pPr defTabSz="673784" fontAlgn="base">
              <a:spcBef>
                <a:spcPct val="0"/>
              </a:spcBef>
              <a:spcAft>
                <a:spcPct val="0"/>
              </a:spcAft>
            </a:pPr>
            <a:endParaRPr lang="en-US" sz="1324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22646" y="6356537"/>
            <a:ext cx="916465" cy="365592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r">
              <a:defRPr sz="7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9774A7-A3B2-6043-AE25-9B9CA1692FDA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426394" y="6356537"/>
            <a:ext cx="2844031" cy="365592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l">
              <a:defRPr sz="7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6641A1-9C44-8045-A5B7-7E171CC17843}" type="datetimeFigureOut">
              <a:rPr lang="en-US" b="1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6/25/2019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61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fontAlgn="base">
        <a:spcBef>
          <a:spcPct val="0"/>
        </a:spcBef>
        <a:spcAft>
          <a:spcPct val="0"/>
        </a:spcAft>
        <a:defRPr sz="2051" b="0">
          <a:solidFill>
            <a:srgbClr val="11A7BE"/>
          </a:solidFill>
          <a:latin typeface="+mn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456">
          <a:solidFill>
            <a:schemeClr val="tx1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1456">
          <a:solidFill>
            <a:schemeClr val="tx1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1456">
          <a:solidFill>
            <a:schemeClr val="tx1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1456">
          <a:solidFill>
            <a:schemeClr val="tx1"/>
          </a:solidFill>
          <a:latin typeface="Gill Sans MT" pitchFamily="34" charset="0"/>
        </a:defRPr>
      </a:lvl5pPr>
      <a:lvl6pPr marL="336893" algn="l" rtl="0" fontAlgn="base">
        <a:spcBef>
          <a:spcPct val="0"/>
        </a:spcBef>
        <a:spcAft>
          <a:spcPct val="0"/>
        </a:spcAft>
        <a:defRPr sz="1456">
          <a:solidFill>
            <a:schemeClr val="tx1"/>
          </a:solidFill>
          <a:latin typeface="Gill Sans MT" pitchFamily="34" charset="0"/>
        </a:defRPr>
      </a:lvl6pPr>
      <a:lvl7pPr marL="673784" algn="l" rtl="0" fontAlgn="base">
        <a:spcBef>
          <a:spcPct val="0"/>
        </a:spcBef>
        <a:spcAft>
          <a:spcPct val="0"/>
        </a:spcAft>
        <a:defRPr sz="1456">
          <a:solidFill>
            <a:schemeClr val="tx1"/>
          </a:solidFill>
          <a:latin typeface="Gill Sans MT" pitchFamily="34" charset="0"/>
        </a:defRPr>
      </a:lvl7pPr>
      <a:lvl8pPr marL="1010678" algn="l" rtl="0" fontAlgn="base">
        <a:spcBef>
          <a:spcPct val="0"/>
        </a:spcBef>
        <a:spcAft>
          <a:spcPct val="0"/>
        </a:spcAft>
        <a:defRPr sz="1456">
          <a:solidFill>
            <a:schemeClr val="tx1"/>
          </a:solidFill>
          <a:latin typeface="Gill Sans MT" pitchFamily="34" charset="0"/>
        </a:defRPr>
      </a:lvl8pPr>
      <a:lvl9pPr marL="1347570" algn="l" rtl="0" fontAlgn="base">
        <a:spcBef>
          <a:spcPct val="0"/>
        </a:spcBef>
        <a:spcAft>
          <a:spcPct val="0"/>
        </a:spcAft>
        <a:defRPr sz="1456">
          <a:solidFill>
            <a:schemeClr val="tx1"/>
          </a:solidFill>
          <a:latin typeface="Gill Sans MT" pitchFamily="34" charset="0"/>
        </a:defRPr>
      </a:lvl9pPr>
    </p:titleStyle>
    <p:bodyStyle>
      <a:lvl1pPr marL="252669" indent="0" algn="l" rtl="0" fontAlgn="base">
        <a:lnSpc>
          <a:spcPct val="105000"/>
        </a:lnSpc>
        <a:spcBef>
          <a:spcPct val="20000"/>
        </a:spcBef>
        <a:spcAft>
          <a:spcPts val="443"/>
        </a:spcAft>
        <a:buNone/>
        <a:defRPr sz="1191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7450" indent="-210557" algn="l" rtl="0" fontAlgn="base">
        <a:lnSpc>
          <a:spcPct val="105000"/>
        </a:lnSpc>
        <a:spcBef>
          <a:spcPct val="20000"/>
        </a:spcBef>
        <a:spcAft>
          <a:spcPts val="1328"/>
        </a:spcAft>
        <a:defRPr sz="1191">
          <a:solidFill>
            <a:schemeClr val="tx1"/>
          </a:solidFill>
          <a:latin typeface="+mn-lt"/>
        </a:defRPr>
      </a:lvl2pPr>
      <a:lvl3pPr marL="842232" indent="-168446" algn="l" rtl="0" fontAlgn="base">
        <a:lnSpc>
          <a:spcPct val="105000"/>
        </a:lnSpc>
        <a:spcBef>
          <a:spcPct val="20000"/>
        </a:spcBef>
        <a:spcAft>
          <a:spcPts val="443"/>
        </a:spcAft>
        <a:buChar char="•"/>
        <a:defRPr sz="1191">
          <a:solidFill>
            <a:schemeClr val="tx1"/>
          </a:solidFill>
          <a:latin typeface="+mn-lt"/>
        </a:defRPr>
      </a:lvl3pPr>
      <a:lvl4pPr marL="1179124" indent="-168446" algn="l" rtl="0" fontAlgn="base">
        <a:lnSpc>
          <a:spcPct val="105000"/>
        </a:lnSpc>
        <a:spcBef>
          <a:spcPct val="20000"/>
        </a:spcBef>
        <a:spcAft>
          <a:spcPts val="443"/>
        </a:spcAft>
        <a:buChar char="•"/>
        <a:defRPr sz="1191">
          <a:solidFill>
            <a:schemeClr val="tx1"/>
          </a:solidFill>
          <a:latin typeface="+mn-lt"/>
        </a:defRPr>
      </a:lvl4pPr>
      <a:lvl5pPr marL="1516016" indent="-168446" algn="l" rtl="0" fontAlgn="base">
        <a:lnSpc>
          <a:spcPct val="105000"/>
        </a:lnSpc>
        <a:spcBef>
          <a:spcPct val="20000"/>
        </a:spcBef>
        <a:spcAft>
          <a:spcPts val="443"/>
        </a:spcAft>
        <a:buChar char="•"/>
        <a:defRPr sz="1191">
          <a:solidFill>
            <a:schemeClr val="tx1"/>
          </a:solidFill>
          <a:latin typeface="+mn-lt"/>
        </a:defRPr>
      </a:lvl5pPr>
      <a:lvl6pPr marL="1852909" indent="-168446" algn="l" rtl="0" fontAlgn="base">
        <a:lnSpc>
          <a:spcPct val="105000"/>
        </a:lnSpc>
        <a:spcBef>
          <a:spcPct val="20000"/>
        </a:spcBef>
        <a:spcAft>
          <a:spcPct val="0"/>
        </a:spcAft>
        <a:buChar char="•"/>
        <a:defRPr sz="596">
          <a:solidFill>
            <a:srgbClr val="5C95C4"/>
          </a:solidFill>
          <a:latin typeface="+mn-lt"/>
        </a:defRPr>
      </a:lvl6pPr>
      <a:lvl7pPr marL="2189802" indent="-168446" algn="l" rtl="0" fontAlgn="base">
        <a:lnSpc>
          <a:spcPct val="105000"/>
        </a:lnSpc>
        <a:spcBef>
          <a:spcPct val="20000"/>
        </a:spcBef>
        <a:spcAft>
          <a:spcPct val="0"/>
        </a:spcAft>
        <a:buChar char="•"/>
        <a:defRPr sz="596">
          <a:solidFill>
            <a:srgbClr val="5C95C4"/>
          </a:solidFill>
          <a:latin typeface="+mn-lt"/>
        </a:defRPr>
      </a:lvl7pPr>
      <a:lvl8pPr marL="2526695" indent="-168446" algn="l" rtl="0" fontAlgn="base">
        <a:lnSpc>
          <a:spcPct val="105000"/>
        </a:lnSpc>
        <a:spcBef>
          <a:spcPct val="20000"/>
        </a:spcBef>
        <a:spcAft>
          <a:spcPct val="0"/>
        </a:spcAft>
        <a:buChar char="•"/>
        <a:defRPr sz="596">
          <a:solidFill>
            <a:srgbClr val="5C95C4"/>
          </a:solidFill>
          <a:latin typeface="+mn-lt"/>
        </a:defRPr>
      </a:lvl8pPr>
      <a:lvl9pPr marL="2863586" indent="-168446" algn="l" rtl="0" fontAlgn="base">
        <a:lnSpc>
          <a:spcPct val="105000"/>
        </a:lnSpc>
        <a:spcBef>
          <a:spcPct val="20000"/>
        </a:spcBef>
        <a:spcAft>
          <a:spcPct val="0"/>
        </a:spcAft>
        <a:buChar char="•"/>
        <a:defRPr sz="596">
          <a:solidFill>
            <a:srgbClr val="5C95C4"/>
          </a:solidFill>
          <a:latin typeface="+mn-lt"/>
        </a:defRPr>
      </a:lvl9pPr>
    </p:bodyStyle>
    <p:otherStyle>
      <a:defPPr>
        <a:defRPr lang="en-US"/>
      </a:defPPr>
      <a:lvl1pPr marL="0" algn="l" defTabSz="673784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36893" algn="l" defTabSz="673784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73784" algn="l" defTabSz="673784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10678" algn="l" defTabSz="673784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47570" algn="l" defTabSz="673784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684464" algn="l" defTabSz="673784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21355" algn="l" defTabSz="673784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358248" algn="l" defTabSz="673784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695139" algn="l" defTabSz="673784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tsanet.org/tsanet-connect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&#10;&#10;Description generated with very high confidence">
            <a:extLst>
              <a:ext uri="{FF2B5EF4-FFF2-40B4-BE49-F238E27FC236}">
                <a16:creationId xmlns:a16="http://schemas.microsoft.com/office/drawing/2014/main" id="{751C8223-66E9-44F2-9A86-0722A30188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5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819FB3-4FA1-4161-B11A-0D9FF01D96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609" y="5999547"/>
            <a:ext cx="1651182" cy="6207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2323" y="3239600"/>
            <a:ext cx="11478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3CB6C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 to TSANet</a:t>
            </a:r>
            <a:endParaRPr lang="en-US" sz="3200" b="1" dirty="0">
              <a:solidFill>
                <a:srgbClr val="3CB6C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622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431B6-D0F0-4A78-AB80-D50DA989070D}"/>
              </a:ext>
            </a:extLst>
          </p:cNvPr>
          <p:cNvSpPr txBox="1">
            <a:spLocks/>
          </p:cNvSpPr>
          <p:nvPr/>
        </p:nvSpPr>
        <p:spPr>
          <a:xfrm>
            <a:off x="727569" y="437755"/>
            <a:ext cx="10736861" cy="6096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51" b="0">
                <a:solidFill>
                  <a:srgbClr val="11A7BE"/>
                </a:solidFill>
                <a:latin typeface="+mn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56">
                <a:solidFill>
                  <a:schemeClr val="tx1"/>
                </a:solidFill>
                <a:latin typeface="Gill Sans M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56">
                <a:solidFill>
                  <a:schemeClr val="tx1"/>
                </a:solidFill>
                <a:latin typeface="Gill Sans M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56">
                <a:solidFill>
                  <a:schemeClr val="tx1"/>
                </a:solidFill>
                <a:latin typeface="Gill Sans M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56">
                <a:solidFill>
                  <a:schemeClr val="tx1"/>
                </a:solidFill>
                <a:latin typeface="Gill Sans MT" pitchFamily="34" charset="0"/>
              </a:defRPr>
            </a:lvl5pPr>
            <a:lvl6pPr marL="336893" algn="l" rtl="0" fontAlgn="base">
              <a:spcBef>
                <a:spcPct val="0"/>
              </a:spcBef>
              <a:spcAft>
                <a:spcPct val="0"/>
              </a:spcAft>
              <a:defRPr sz="1456">
                <a:solidFill>
                  <a:schemeClr val="tx1"/>
                </a:solidFill>
                <a:latin typeface="Gill Sans MT" pitchFamily="34" charset="0"/>
              </a:defRPr>
            </a:lvl6pPr>
            <a:lvl7pPr marL="673784" algn="l" rtl="0" fontAlgn="base">
              <a:spcBef>
                <a:spcPct val="0"/>
              </a:spcBef>
              <a:spcAft>
                <a:spcPct val="0"/>
              </a:spcAft>
              <a:defRPr sz="1456">
                <a:solidFill>
                  <a:schemeClr val="tx1"/>
                </a:solidFill>
                <a:latin typeface="Gill Sans MT" pitchFamily="34" charset="0"/>
              </a:defRPr>
            </a:lvl7pPr>
            <a:lvl8pPr marL="1010678" algn="l" rtl="0" fontAlgn="base">
              <a:spcBef>
                <a:spcPct val="0"/>
              </a:spcBef>
              <a:spcAft>
                <a:spcPct val="0"/>
              </a:spcAft>
              <a:defRPr sz="1456">
                <a:solidFill>
                  <a:schemeClr val="tx1"/>
                </a:solidFill>
                <a:latin typeface="Gill Sans MT" pitchFamily="34" charset="0"/>
              </a:defRPr>
            </a:lvl8pPr>
            <a:lvl9pPr marL="1347570" algn="l" rtl="0" fontAlgn="base">
              <a:spcBef>
                <a:spcPct val="0"/>
              </a:spcBef>
              <a:spcAft>
                <a:spcPct val="0"/>
              </a:spcAft>
              <a:defRPr sz="1456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sz="3200" b="1" u="sng" dirty="0">
                <a:solidFill>
                  <a:srgbClr val="3CB6CE"/>
                </a:solidFill>
                <a:ea typeface="+mn-ea"/>
                <a:cs typeface="+mn-cs"/>
              </a:rPr>
              <a:t>Receiver Experience </a:t>
            </a:r>
            <a:r>
              <a:rPr lang="en-US" sz="3200" b="1" dirty="0">
                <a:solidFill>
                  <a:srgbClr val="3CB6CE"/>
                </a:solidFill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rgbClr val="3CB6CE"/>
                </a:solidFill>
                <a:ea typeface="+mn-ea"/>
                <a:cs typeface="+mn-cs"/>
              </a:rPr>
              <a:t>(email received from another member)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0CAD24-53CA-46FD-ACEE-9E91CBDED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52" t="16647" r="47315"/>
          <a:stretch/>
        </p:blipFill>
        <p:spPr>
          <a:xfrm>
            <a:off x="4387779" y="1245996"/>
            <a:ext cx="3361409" cy="5381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01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431B6-D0F0-4A78-AB80-D50DA989070D}"/>
              </a:ext>
            </a:extLst>
          </p:cNvPr>
          <p:cNvSpPr txBox="1">
            <a:spLocks/>
          </p:cNvSpPr>
          <p:nvPr/>
        </p:nvSpPr>
        <p:spPr>
          <a:xfrm>
            <a:off x="727569" y="437755"/>
            <a:ext cx="10736861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51" b="0">
                <a:solidFill>
                  <a:srgbClr val="11A7BE"/>
                </a:solidFill>
                <a:latin typeface="+mn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56">
                <a:solidFill>
                  <a:schemeClr val="tx1"/>
                </a:solidFill>
                <a:latin typeface="Gill Sans M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56">
                <a:solidFill>
                  <a:schemeClr val="tx1"/>
                </a:solidFill>
                <a:latin typeface="Gill Sans M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56">
                <a:solidFill>
                  <a:schemeClr val="tx1"/>
                </a:solidFill>
                <a:latin typeface="Gill Sans M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56">
                <a:solidFill>
                  <a:schemeClr val="tx1"/>
                </a:solidFill>
                <a:latin typeface="Gill Sans MT" pitchFamily="34" charset="0"/>
              </a:defRPr>
            </a:lvl5pPr>
            <a:lvl6pPr marL="336893" algn="l" rtl="0" fontAlgn="base">
              <a:spcBef>
                <a:spcPct val="0"/>
              </a:spcBef>
              <a:spcAft>
                <a:spcPct val="0"/>
              </a:spcAft>
              <a:defRPr sz="1456">
                <a:solidFill>
                  <a:schemeClr val="tx1"/>
                </a:solidFill>
                <a:latin typeface="Gill Sans MT" pitchFamily="34" charset="0"/>
              </a:defRPr>
            </a:lvl6pPr>
            <a:lvl7pPr marL="673784" algn="l" rtl="0" fontAlgn="base">
              <a:spcBef>
                <a:spcPct val="0"/>
              </a:spcBef>
              <a:spcAft>
                <a:spcPct val="0"/>
              </a:spcAft>
              <a:defRPr sz="1456">
                <a:solidFill>
                  <a:schemeClr val="tx1"/>
                </a:solidFill>
                <a:latin typeface="Gill Sans MT" pitchFamily="34" charset="0"/>
              </a:defRPr>
            </a:lvl7pPr>
            <a:lvl8pPr marL="1010678" algn="l" rtl="0" fontAlgn="base">
              <a:spcBef>
                <a:spcPct val="0"/>
              </a:spcBef>
              <a:spcAft>
                <a:spcPct val="0"/>
              </a:spcAft>
              <a:defRPr sz="1456">
                <a:solidFill>
                  <a:schemeClr val="tx1"/>
                </a:solidFill>
                <a:latin typeface="Gill Sans MT" pitchFamily="34" charset="0"/>
              </a:defRPr>
            </a:lvl8pPr>
            <a:lvl9pPr marL="1347570" algn="l" rtl="0" fontAlgn="base">
              <a:spcBef>
                <a:spcPct val="0"/>
              </a:spcBef>
              <a:spcAft>
                <a:spcPct val="0"/>
              </a:spcAft>
              <a:defRPr sz="1456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sz="3200" b="1" u="sng" dirty="0">
                <a:solidFill>
                  <a:srgbClr val="3CB6CE"/>
                </a:solidFill>
                <a:ea typeface="+mn-ea"/>
                <a:cs typeface="+mn-cs"/>
              </a:rPr>
              <a:t>Receiver Experience </a:t>
            </a:r>
            <a:r>
              <a:rPr lang="en-US" sz="3200" b="1" dirty="0">
                <a:solidFill>
                  <a:srgbClr val="3CB6CE"/>
                </a:solidFill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rgbClr val="3CB6CE"/>
                </a:solidFill>
                <a:ea typeface="+mn-ea"/>
                <a:cs typeface="+mn-cs"/>
              </a:rPr>
              <a:t>(Form to acknowledge case)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DDE242-837C-47E0-8BED-FD91E25A0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164" y="1383162"/>
            <a:ext cx="7670945" cy="5037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37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FB4328-B6D8-446C-9026-62AFCB609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65" y="1078630"/>
            <a:ext cx="1009140" cy="8838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69E9B6-294F-4AD9-96ED-C64BAC3188D0}"/>
              </a:ext>
            </a:extLst>
          </p:cNvPr>
          <p:cNvSpPr/>
          <p:nvPr/>
        </p:nvSpPr>
        <p:spPr bwMode="auto">
          <a:xfrm>
            <a:off x="9833675" y="5586218"/>
            <a:ext cx="2286000" cy="11815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51789F-9A4A-4262-8CFE-32D21B9E2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98" y="1078630"/>
            <a:ext cx="932585" cy="8838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2DEA95-9EFB-4B5F-98C4-7F6005457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0534" y="1094672"/>
            <a:ext cx="861418" cy="8193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F37E24-60C2-44DA-A52B-4DEE5AD08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8193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CDD7CF-754C-4C0C-B03A-076C78C31DFA}"/>
              </a:ext>
            </a:extLst>
          </p:cNvPr>
          <p:cNvSpPr txBox="1"/>
          <p:nvPr/>
        </p:nvSpPr>
        <p:spPr>
          <a:xfrm>
            <a:off x="3707740" y="100895"/>
            <a:ext cx="4650632" cy="57111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0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Membership Options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13AD3CE-7CFB-4634-A514-87D8F5DDE7F4}"/>
              </a:ext>
            </a:extLst>
          </p:cNvPr>
          <p:cNvGraphicFramePr>
            <a:graphicFrameLocks noGrp="1"/>
          </p:cNvGraphicFramePr>
          <p:nvPr/>
        </p:nvGraphicFramePr>
        <p:xfrm>
          <a:off x="882314" y="1078630"/>
          <a:ext cx="10435392" cy="554503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608848">
                  <a:extLst>
                    <a:ext uri="{9D8B030D-6E8A-4147-A177-3AD203B41FA5}">
                      <a16:colId xmlns:a16="http://schemas.microsoft.com/office/drawing/2014/main" val="4222634331"/>
                    </a:ext>
                  </a:extLst>
                </a:gridCol>
                <a:gridCol w="2608848">
                  <a:extLst>
                    <a:ext uri="{9D8B030D-6E8A-4147-A177-3AD203B41FA5}">
                      <a16:colId xmlns:a16="http://schemas.microsoft.com/office/drawing/2014/main" val="4098087304"/>
                    </a:ext>
                  </a:extLst>
                </a:gridCol>
                <a:gridCol w="2608848">
                  <a:extLst>
                    <a:ext uri="{9D8B030D-6E8A-4147-A177-3AD203B41FA5}">
                      <a16:colId xmlns:a16="http://schemas.microsoft.com/office/drawing/2014/main" val="807785635"/>
                    </a:ext>
                  </a:extLst>
                </a:gridCol>
                <a:gridCol w="2608848">
                  <a:extLst>
                    <a:ext uri="{9D8B030D-6E8A-4147-A177-3AD203B41FA5}">
                      <a16:colId xmlns:a16="http://schemas.microsoft.com/office/drawing/2014/main" val="1065646151"/>
                    </a:ext>
                  </a:extLst>
                </a:gridCol>
              </a:tblGrid>
              <a:tr h="44436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5B8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Feature</a:t>
                      </a:r>
                      <a:endParaRPr lang="en-US" dirty="0">
                        <a:solidFill>
                          <a:srgbClr val="005B8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</a:t>
                      </a:r>
                    </a:p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946216"/>
                  </a:ext>
                </a:extLst>
              </a:tr>
              <a:tr h="4443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Relationships With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Premium and Basic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737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Premium and Basic Members</a:t>
                      </a:r>
                    </a:p>
                    <a:p>
                      <a:pPr algn="ctr"/>
                      <a:endParaRPr lang="en-US" dirty="0">
                        <a:solidFill>
                          <a:srgbClr val="005B8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Host Member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661310"/>
                  </a:ext>
                </a:extLst>
              </a:tr>
              <a:tr h="4443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Ability to join Partner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Included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$500 per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597621"/>
                  </a:ext>
                </a:extLst>
              </a:tr>
              <a:tr h="4443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Hours for Collaboration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7/24/365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Normal Business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Defined by Host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276969"/>
                  </a:ext>
                </a:extLst>
              </a:tr>
              <a:tr h="4443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SLAs for Collaboration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P1 = 2 hours, P2 = 4 hours,            P3 = Next Business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P1 = Next business day,  All others best effort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737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Defined by Host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325709"/>
                  </a:ext>
                </a:extLst>
              </a:tr>
              <a:tr h="4443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TSANet Connect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55736"/>
                  </a:ext>
                </a:extLst>
              </a:tr>
              <a:tr h="4443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Integrate your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745287"/>
                  </a:ext>
                </a:extLst>
              </a:tr>
              <a:tr h="4443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Create Partner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986676"/>
                  </a:ext>
                </a:extLst>
              </a:tr>
              <a:tr h="4443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Listed on Homepage and Member page, Member Spotlight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Listed on Member Page,  Member Spotlight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Listed on Member 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799077"/>
                  </a:ext>
                </a:extLst>
              </a:tr>
              <a:tr h="4443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Join Regional Groups or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587365"/>
                  </a:ext>
                </a:extLst>
              </a:tr>
              <a:tr h="44436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Board and Voting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Voting Member,  Premium Global can join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Voting 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5B8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19123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772607A-3014-4945-AAB6-1D65CA1872FD}"/>
              </a:ext>
            </a:extLst>
          </p:cNvPr>
          <p:cNvSpPr txBox="1"/>
          <p:nvPr/>
        </p:nvSpPr>
        <p:spPr>
          <a:xfrm>
            <a:off x="4250262" y="1201349"/>
            <a:ext cx="1645002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0" algn="l" defTabSz="914400" rtl="0" eaLnBrk="1" fontAlgn="base" latinLnBrk="0" hangingPunct="1">
              <a:buClrTx/>
              <a:buSzTx/>
              <a:tabLst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5B8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Premium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5B8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indent="0" algn="l" defTabSz="914400" rtl="0" eaLnBrk="1" fontAlgn="base" latinLnBrk="0" hangingPunct="1">
              <a:buClrTx/>
              <a:buSzTx/>
              <a:tabLst/>
            </a:pPr>
            <a:r>
              <a:rPr lang="en-US" sz="1200" kern="0" dirty="0">
                <a:solidFill>
                  <a:srgbClr val="005B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Starting at $6,000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5B8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48C5B5-377F-4E1B-A4A7-B01EA619477F}"/>
              </a:ext>
            </a:extLst>
          </p:cNvPr>
          <p:cNvSpPr txBox="1"/>
          <p:nvPr/>
        </p:nvSpPr>
        <p:spPr>
          <a:xfrm>
            <a:off x="6891369" y="1201348"/>
            <a:ext cx="1645002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0" algn="l" defTabSz="914400" rtl="0" eaLnBrk="1" fontAlgn="base" latinLnBrk="0" hangingPunct="1">
              <a:buClrTx/>
              <a:buSzTx/>
              <a:tabLst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5B8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Basic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5B8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indent="0" algn="l" defTabSz="914400" rtl="0" eaLnBrk="1" fontAlgn="base" latinLnBrk="0" hangingPunct="1">
              <a:buClrTx/>
              <a:buSzTx/>
              <a:tabLst/>
            </a:pPr>
            <a:r>
              <a:rPr lang="en-US" sz="1200" kern="0" dirty="0">
                <a:solidFill>
                  <a:srgbClr val="005B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Starting at $3,000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5B8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0FBEE3-EA68-4F8E-9E02-5C43E69FE554}"/>
              </a:ext>
            </a:extLst>
          </p:cNvPr>
          <p:cNvSpPr txBox="1"/>
          <p:nvPr/>
        </p:nvSpPr>
        <p:spPr>
          <a:xfrm>
            <a:off x="9405351" y="1201347"/>
            <a:ext cx="1749197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0" algn="l" defTabSz="914400" rtl="0" eaLnBrk="1" fontAlgn="base" latinLnBrk="0" hangingPunct="1">
              <a:buClrTx/>
              <a:buSzTx/>
              <a:tabLst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5B8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Limited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5B8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indent="0" algn="l" defTabSz="914400" rtl="0" eaLnBrk="1" fontAlgn="base" latinLnBrk="0" hangingPunct="1">
              <a:buClrTx/>
              <a:buSzTx/>
              <a:tabLst/>
            </a:pPr>
            <a:r>
              <a:rPr lang="en-US" sz="1200" kern="0" dirty="0">
                <a:solidFill>
                  <a:srgbClr val="005B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$500 / Relationship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5B8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59074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DBFAC-0373-4595-A160-D8B2C3198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93" y="538091"/>
            <a:ext cx="10907450" cy="609600"/>
          </a:xfrm>
        </p:spPr>
        <p:txBody>
          <a:bodyPr>
            <a:normAutofit/>
          </a:bodyPr>
          <a:lstStyle/>
          <a:p>
            <a:r>
              <a:rPr lang="en-US" sz="3200" dirty="0"/>
              <a:t>Webinar Series  </a:t>
            </a:r>
            <a:r>
              <a:rPr lang="en-US" sz="3200" dirty="0">
                <a:hlinkClick r:id="rId2"/>
              </a:rPr>
              <a:t>https://tsanet.org/tsanet-connect/</a:t>
            </a:r>
            <a:r>
              <a:rPr lang="en-US" sz="32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909C9-DE23-47B5-B929-DFFD50D4F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9774A7-A3B2-6043-AE25-9B9CA1692F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3A75C-44D8-43F1-A76C-A4B68439A2C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6301401-BA72-4995-9760-2E44AEC598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732AFA-3919-4760-AE7F-2DEC955C44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66"/>
          <a:stretch/>
        </p:blipFill>
        <p:spPr>
          <a:xfrm>
            <a:off x="656134" y="1738639"/>
            <a:ext cx="11117056" cy="36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3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923D4FB-0B97-47CC-B95A-D844EAD53B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2"/>
          <a:stretch/>
        </p:blipFill>
        <p:spPr>
          <a:xfrm>
            <a:off x="1365963" y="1675433"/>
            <a:ext cx="4617216" cy="1927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314" y="550205"/>
            <a:ext cx="7993063" cy="609600"/>
          </a:xfrm>
        </p:spPr>
        <p:txBody>
          <a:bodyPr>
            <a:normAutofit/>
          </a:bodyPr>
          <a:lstStyle/>
          <a:p>
            <a:r>
              <a:rPr lang="en-US" sz="3200" kern="1200" dirty="0">
                <a:solidFill>
                  <a:srgbClr val="3CB6CE"/>
                </a:solidFill>
                <a:ea typeface="+mn-ea"/>
                <a:cs typeface="+mn-cs"/>
              </a:rPr>
              <a:t>To Learn More…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03727" y="4577493"/>
            <a:ext cx="4023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kern="0" dirty="0">
                <a:solidFill>
                  <a:srgbClr val="005B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Membership@TSANet.org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D8D366-27C1-4E14-8E99-FF657C2290E8}"/>
              </a:ext>
            </a:extLst>
          </p:cNvPr>
          <p:cNvSpPr txBox="1"/>
          <p:nvPr/>
        </p:nvSpPr>
        <p:spPr>
          <a:xfrm>
            <a:off x="5983179" y="2453927"/>
            <a:ext cx="2183611" cy="52642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0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5B8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TSANet.org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1B7421-8B6A-49F5-921F-FA6DC15E2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18" y="4314530"/>
            <a:ext cx="1212427" cy="78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7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205" y="538091"/>
            <a:ext cx="10657417" cy="609600"/>
          </a:xfrm>
        </p:spPr>
        <p:txBody>
          <a:bodyPr>
            <a:normAutofit/>
          </a:bodyPr>
          <a:lstStyle/>
          <a:p>
            <a:r>
              <a:rPr lang="en-US" sz="2800" dirty="0"/>
              <a:t>What is TSANet</a:t>
            </a:r>
            <a:r>
              <a:rPr lang="is-IS" sz="2800" dirty="0"/>
              <a:t>…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TSANet is a global collaborative alliance consisting of hundreds of companies working together to improve their shared customers’ support experiences.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9774A7-A3B2-6043-AE25-9B9CA1692F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6641A1-9C44-8045-A5B7-7E171CC178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A63D77-8F8F-4986-98E4-DFD1492B09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4"/>
          <a:stretch/>
        </p:blipFill>
        <p:spPr>
          <a:xfrm>
            <a:off x="552600" y="2941891"/>
            <a:ext cx="10440237" cy="23234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202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205" y="436496"/>
            <a:ext cx="10657417" cy="609600"/>
          </a:xfrm>
        </p:spPr>
        <p:txBody>
          <a:bodyPr>
            <a:normAutofit/>
          </a:bodyPr>
          <a:lstStyle/>
          <a:p>
            <a:r>
              <a:rPr lang="en-US" sz="3200" dirty="0"/>
              <a:t>TSANet Provides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175" y="1459371"/>
            <a:ext cx="7293092" cy="2512857"/>
          </a:xfrm>
        </p:spPr>
        <p:txBody>
          <a:bodyPr>
            <a:normAutofit lnSpcReduction="10000"/>
          </a:bodyPr>
          <a:lstStyle/>
          <a:p>
            <a:pPr marL="709869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5B82"/>
                </a:solidFill>
                <a:latin typeface="Calibri" charset="0"/>
                <a:ea typeface="Calibri" charset="0"/>
                <a:cs typeface="Calibri" charset="0"/>
              </a:rPr>
              <a:t>A proven Not-For-Profit Vendor Neutral Organization focused on Multi Vendor Support </a:t>
            </a:r>
          </a:p>
          <a:p>
            <a:pPr marL="709869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5B82"/>
                </a:solidFill>
                <a:latin typeface="Calibri" charset="0"/>
                <a:ea typeface="Calibri" charset="0"/>
                <a:cs typeface="Calibri" charset="0"/>
              </a:rPr>
              <a:t>A Legal and Operational infrastructure to solve support problems faster</a:t>
            </a:r>
          </a:p>
          <a:p>
            <a:pPr marL="709869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5B82"/>
                </a:solidFill>
                <a:latin typeface="Calibri" charset="0"/>
                <a:ea typeface="Calibri" charset="0"/>
                <a:cs typeface="Calibri" charset="0"/>
              </a:rPr>
              <a:t>A Tactical user interface to collaborate with a member or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22646" y="6356537"/>
            <a:ext cx="916465" cy="365592"/>
          </a:xfrm>
          <a:prstGeom prst="rect">
            <a:avLst/>
          </a:prstGeom>
        </p:spPr>
        <p:txBody>
          <a:bodyPr/>
          <a:lstStyle/>
          <a:p>
            <a:fld id="{189774A7-A3B2-6043-AE25-9B9CA1692F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1426394" y="6356537"/>
            <a:ext cx="2844031" cy="365592"/>
          </a:xfrm>
          <a:prstGeom prst="rect">
            <a:avLst/>
          </a:prstGeom>
        </p:spPr>
        <p:txBody>
          <a:bodyPr/>
          <a:lstStyle/>
          <a:p>
            <a:fld id="{596641A1-9C44-8045-A5B7-7E171CC178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E253E6-42ED-45E8-8AA6-B8EED688430A}"/>
              </a:ext>
            </a:extLst>
          </p:cNvPr>
          <p:cNvGrpSpPr/>
          <p:nvPr/>
        </p:nvGrpSpPr>
        <p:grpSpPr>
          <a:xfrm>
            <a:off x="8527626" y="1664242"/>
            <a:ext cx="2801995" cy="1865184"/>
            <a:chOff x="8527626" y="1664242"/>
            <a:chExt cx="2801995" cy="18651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0A8787-77F7-4337-8231-E226A209DE35}"/>
                </a:ext>
              </a:extLst>
            </p:cNvPr>
            <p:cNvSpPr/>
            <p:nvPr/>
          </p:nvSpPr>
          <p:spPr bwMode="auto">
            <a:xfrm>
              <a:off x="8690187" y="1664242"/>
              <a:ext cx="2639433" cy="1695849"/>
            </a:xfrm>
            <a:prstGeom prst="rect">
              <a:avLst/>
            </a:prstGeom>
            <a:solidFill>
              <a:srgbClr val="CCEC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9723E6E-9977-4523-B363-77283B54354B}"/>
                </a:ext>
              </a:extLst>
            </p:cNvPr>
            <p:cNvSpPr txBox="1"/>
            <p:nvPr/>
          </p:nvSpPr>
          <p:spPr>
            <a:xfrm>
              <a:off x="8527626" y="1833577"/>
              <a:ext cx="2801995" cy="169584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342900" marR="0" indent="0" algn="l" defTabSz="914400" rtl="0" eaLnBrk="1" fontAlgn="base" latinLnBrk="0" hangingPunct="1">
                <a:lnSpc>
                  <a:spcPct val="105000"/>
                </a:lnSpc>
                <a:spcBef>
                  <a:spcPct val="2000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5B8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“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5B8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TSANET IS THE SMART SOLUTION FOR INDUSTRY MULTI VENDOR SUPPORT”</a:t>
              </a:r>
            </a:p>
            <a:p>
              <a:pPr marL="342900" marR="0" indent="0" algn="l" defTabSz="914400" rtl="0" eaLnBrk="1" fontAlgn="base" latinLnBrk="0" hangingPunct="1">
                <a:buClrTx/>
                <a:buSzTx/>
                <a:tabLst/>
              </a:pPr>
              <a:r>
                <a:rPr lang="en-US" sz="1600" b="1" kern="0" dirty="0">
                  <a:solidFill>
                    <a:srgbClr val="005B82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Armando Calderon</a:t>
              </a:r>
            </a:p>
            <a:p>
              <a:pPr marL="342900" marR="0" indent="0" algn="l" defTabSz="914400" rtl="0" eaLnBrk="1" fontAlgn="base" latinLnBrk="0" hangingPunct="1">
                <a:buClrTx/>
                <a:buSzTx/>
                <a:tabLst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5B8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IBM Corp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5B82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599C371-CCF1-489F-A271-0AD8AF33B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1744"/>
            <a:ext cx="12192000" cy="10295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50AC5F-8D9B-4F0D-B4D7-CAA8DA54E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597" y="4152374"/>
            <a:ext cx="6398161" cy="162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1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205" y="538091"/>
            <a:ext cx="10657417" cy="609600"/>
          </a:xfrm>
        </p:spPr>
        <p:txBody>
          <a:bodyPr>
            <a:normAutofit/>
          </a:bodyPr>
          <a:lstStyle/>
          <a:p>
            <a:r>
              <a:rPr lang="en-US" sz="3200" dirty="0"/>
              <a:t>How does it work</a:t>
            </a:r>
            <a:r>
              <a:rPr lang="is-IS" sz="3200" dirty="0"/>
              <a:t>…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22646" y="6356537"/>
            <a:ext cx="916465" cy="365592"/>
          </a:xfrm>
          <a:prstGeom prst="rect">
            <a:avLst/>
          </a:prstGeom>
        </p:spPr>
        <p:txBody>
          <a:bodyPr/>
          <a:lstStyle/>
          <a:p>
            <a:fld id="{189774A7-A3B2-6043-AE25-9B9CA1692F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1426394" y="6356537"/>
            <a:ext cx="2844031" cy="365592"/>
          </a:xfrm>
          <a:prstGeom prst="rect">
            <a:avLst/>
          </a:prstGeom>
        </p:spPr>
        <p:txBody>
          <a:bodyPr/>
          <a:lstStyle/>
          <a:p>
            <a:fld id="{596641A1-9C44-8045-A5B7-7E171CC178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DB099B-3BAE-4C9E-9D2E-E0752EF2262C}"/>
              </a:ext>
            </a:extLst>
          </p:cNvPr>
          <p:cNvGrpSpPr/>
          <p:nvPr/>
        </p:nvGrpSpPr>
        <p:grpSpPr>
          <a:xfrm>
            <a:off x="880878" y="1383956"/>
            <a:ext cx="10407267" cy="4550814"/>
            <a:chOff x="880878" y="1383956"/>
            <a:chExt cx="10407267" cy="455081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0878" y="1383956"/>
              <a:ext cx="10407267" cy="455081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625E12C-8B9E-4536-AD02-6C9DB0AF2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5541" y="2036610"/>
              <a:ext cx="1028703" cy="102818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02A4B3E-2FB4-452E-85DF-2CE86C1A1AEC}"/>
                </a:ext>
              </a:extLst>
            </p:cNvPr>
            <p:cNvSpPr/>
            <p:nvPr/>
          </p:nvSpPr>
          <p:spPr bwMode="auto">
            <a:xfrm>
              <a:off x="5088577" y="4221678"/>
              <a:ext cx="2660072" cy="153191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30D65A-D4D9-4D04-83F0-BCD8B7062742}"/>
                </a:ext>
              </a:extLst>
            </p:cNvPr>
            <p:cNvSpPr txBox="1"/>
            <p:nvPr/>
          </p:nvSpPr>
          <p:spPr>
            <a:xfrm>
              <a:off x="4792426" y="4215420"/>
              <a:ext cx="2927268" cy="1499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indent="0" algn="l" defTabSz="914400" rtl="0" eaLnBrk="1" fontAlgn="base" latinLnBrk="0" hangingPunct="1">
                <a:lnSpc>
                  <a:spcPct val="105000"/>
                </a:lnSpc>
                <a:spcBef>
                  <a:spcPct val="2000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3CB6C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Your team uses TSANet Connect to directly engage and collaborate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249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707" y="282370"/>
            <a:ext cx="10657417" cy="609600"/>
          </a:xfrm>
        </p:spPr>
        <p:txBody>
          <a:bodyPr>
            <a:normAutofit/>
          </a:bodyPr>
          <a:lstStyle/>
          <a:p>
            <a:r>
              <a:rPr lang="en-US" sz="3200" dirty="0"/>
              <a:t>Membership Relationship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22646" y="6356537"/>
            <a:ext cx="916465" cy="365592"/>
          </a:xfrm>
          <a:prstGeom prst="rect">
            <a:avLst/>
          </a:prstGeom>
        </p:spPr>
        <p:txBody>
          <a:bodyPr/>
          <a:lstStyle/>
          <a:p>
            <a:fld id="{189774A7-A3B2-6043-AE25-9B9CA1692F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1426394" y="6356537"/>
            <a:ext cx="2844031" cy="365592"/>
          </a:xfrm>
          <a:prstGeom prst="rect">
            <a:avLst/>
          </a:prstGeom>
        </p:spPr>
        <p:txBody>
          <a:bodyPr/>
          <a:lstStyle/>
          <a:p>
            <a:fld id="{596641A1-9C44-8045-A5B7-7E171CC178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4BC1D0-C4F0-481C-A8BA-184206497CE1}"/>
              </a:ext>
            </a:extLst>
          </p:cNvPr>
          <p:cNvSpPr/>
          <p:nvPr/>
        </p:nvSpPr>
        <p:spPr bwMode="auto">
          <a:xfrm>
            <a:off x="1092630" y="1462239"/>
            <a:ext cx="4726984" cy="4744832"/>
          </a:xfrm>
          <a:prstGeom prst="rect">
            <a:avLst/>
          </a:prstGeom>
          <a:ln>
            <a:solidFill>
              <a:srgbClr val="3CB6CE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28650" indent="-28575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628650" indent="-28575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628650" indent="-28575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628650" indent="-28575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</a:pPr>
            <a:endParaRPr lang="en-US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</a:pPr>
            <a:endParaRPr lang="en-US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628650" indent="-28575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Many to Many (Open Groups Basic/Premium)</a:t>
            </a:r>
          </a:p>
          <a:p>
            <a:pPr marL="628650" indent="-28575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Members within the group can collaborate with all other members</a:t>
            </a:r>
          </a:p>
          <a:p>
            <a:pPr marL="628650" indent="-28575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Basic: Next Business Day, Premium: 24/7/365</a:t>
            </a:r>
          </a:p>
          <a:p>
            <a:pPr marL="628650" indent="-28575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Mutual Customer is required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7BE291-8763-4787-806E-438D04218620}"/>
              </a:ext>
            </a:extLst>
          </p:cNvPr>
          <p:cNvSpPr/>
          <p:nvPr/>
        </p:nvSpPr>
        <p:spPr bwMode="auto">
          <a:xfrm>
            <a:off x="6096000" y="1462239"/>
            <a:ext cx="4807058" cy="4744832"/>
          </a:xfrm>
          <a:prstGeom prst="rect">
            <a:avLst/>
          </a:prstGeom>
          <a:ln>
            <a:solidFill>
              <a:srgbClr val="3CB6CE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28650" indent="-28575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628650" indent="-28575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628650" indent="-28575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628650" indent="-28575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34290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</a:pPr>
            <a:endParaRPr lang="en-US" sz="3200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628650" indent="-28575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Basic or Premium members can create Partner Groups </a:t>
            </a:r>
          </a:p>
          <a:p>
            <a:pPr marL="628650" indent="-28575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Groups can be Many-Many, One-Many or    One-One</a:t>
            </a:r>
          </a:p>
          <a:p>
            <a:pPr marL="628650" indent="-28575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Host Member(s) customize the requirements</a:t>
            </a:r>
          </a:p>
          <a:p>
            <a:pPr marL="628650" indent="-285750" fontAlgn="base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Invite existing members or new Limited members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3018D2-AC5E-41BA-AE50-A1CBAAAF5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285" y="2246426"/>
            <a:ext cx="4368485" cy="1100374"/>
          </a:xfrm>
          <a:prstGeom prst="rect">
            <a:avLst/>
          </a:prstGeom>
          <a:ln w="28575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ACF339-F723-4E78-A280-DA38CC5D3A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310"/>
          <a:stretch/>
        </p:blipFill>
        <p:spPr>
          <a:xfrm>
            <a:off x="1769695" y="2673704"/>
            <a:ext cx="3587246" cy="8449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A844E14-8DDA-4E26-878C-DD7132455A91}"/>
              </a:ext>
            </a:extLst>
          </p:cNvPr>
          <p:cNvSpPr/>
          <p:nvPr/>
        </p:nvSpPr>
        <p:spPr bwMode="auto">
          <a:xfrm>
            <a:off x="2022089" y="1115178"/>
            <a:ext cx="3082459" cy="776438"/>
          </a:xfrm>
          <a:prstGeom prst="rect">
            <a:avLst/>
          </a:prstGeom>
          <a:solidFill>
            <a:srgbClr val="CCECF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5B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Groups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rgbClr val="005B8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F63E3-263E-4110-BF0D-77E590380612}"/>
              </a:ext>
            </a:extLst>
          </p:cNvPr>
          <p:cNvSpPr/>
          <p:nvPr/>
        </p:nvSpPr>
        <p:spPr bwMode="auto">
          <a:xfrm>
            <a:off x="6958299" y="1071985"/>
            <a:ext cx="3082459" cy="776438"/>
          </a:xfrm>
          <a:prstGeom prst="rect">
            <a:avLst/>
          </a:prstGeom>
          <a:solidFill>
            <a:srgbClr val="CCECF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5B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 Program Groups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rgbClr val="005B8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E228CD-8A03-457B-8508-0F0A2D3E647F}"/>
              </a:ext>
            </a:extLst>
          </p:cNvPr>
          <p:cNvSpPr txBox="1"/>
          <p:nvPr/>
        </p:nvSpPr>
        <p:spPr>
          <a:xfrm>
            <a:off x="1217229" y="3452290"/>
            <a:ext cx="1763624" cy="2784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0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5B8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Premium Members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5D3E0C-6EEB-4DCD-BB6C-06E37CFAD9FC}"/>
              </a:ext>
            </a:extLst>
          </p:cNvPr>
          <p:cNvSpPr txBox="1"/>
          <p:nvPr/>
        </p:nvSpPr>
        <p:spPr>
          <a:xfrm>
            <a:off x="3750590" y="3452290"/>
            <a:ext cx="1549830" cy="2784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0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5B8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Basic Members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DA0E72-1724-4E71-9AA9-E4AA6AA66272}"/>
              </a:ext>
            </a:extLst>
          </p:cNvPr>
          <p:cNvSpPr txBox="1"/>
          <p:nvPr/>
        </p:nvSpPr>
        <p:spPr>
          <a:xfrm>
            <a:off x="2522300" y="2643631"/>
            <a:ext cx="1653017" cy="2784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0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5B8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Mutual Customer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494B50-ECD8-49DB-B1E7-760B0FE7AF7D}"/>
              </a:ext>
            </a:extLst>
          </p:cNvPr>
          <p:cNvCxnSpPr/>
          <p:nvPr/>
        </p:nvCxnSpPr>
        <p:spPr bwMode="auto">
          <a:xfrm flipV="1">
            <a:off x="2575638" y="2442363"/>
            <a:ext cx="458553" cy="3263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70D7388-72F1-48A8-97B6-6478A75AE8C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935463" y="2431609"/>
            <a:ext cx="403386" cy="3105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777B20C4-617C-489E-9AAC-BB4E6E800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327" y="2024506"/>
            <a:ext cx="576263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6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1BDCA0-635F-4675-8EDF-5364C3518947}"/>
              </a:ext>
            </a:extLst>
          </p:cNvPr>
          <p:cNvSpPr/>
          <p:nvPr/>
        </p:nvSpPr>
        <p:spPr bwMode="auto">
          <a:xfrm>
            <a:off x="9711207" y="1560323"/>
            <a:ext cx="1102864" cy="42961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99BFD5-E7B5-44B4-A850-7178B815F9FB}"/>
              </a:ext>
            </a:extLst>
          </p:cNvPr>
          <p:cNvSpPr/>
          <p:nvPr/>
        </p:nvSpPr>
        <p:spPr bwMode="auto">
          <a:xfrm>
            <a:off x="1089555" y="1560323"/>
            <a:ext cx="1102864" cy="42961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3ADEFA-5240-488F-957F-72D07A298390}"/>
              </a:ext>
            </a:extLst>
          </p:cNvPr>
          <p:cNvSpPr/>
          <p:nvPr/>
        </p:nvSpPr>
        <p:spPr bwMode="auto">
          <a:xfrm>
            <a:off x="5234601" y="1560323"/>
            <a:ext cx="1102864" cy="35119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37CF89-9A1F-417F-957D-0870E32F7C01}"/>
              </a:ext>
            </a:extLst>
          </p:cNvPr>
          <p:cNvSpPr txBox="1"/>
          <p:nvPr/>
        </p:nvSpPr>
        <p:spPr>
          <a:xfrm rot="16200000">
            <a:off x="12979" y="3621098"/>
            <a:ext cx="3256020" cy="52642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0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Member   (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Sender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DCF4CE-98A8-433C-BC59-EC251E524261}"/>
              </a:ext>
            </a:extLst>
          </p:cNvPr>
          <p:cNvSpPr txBox="1"/>
          <p:nvPr/>
        </p:nvSpPr>
        <p:spPr>
          <a:xfrm rot="16200000">
            <a:off x="8520818" y="3689736"/>
            <a:ext cx="3483646" cy="52642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0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Member   (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Receiver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A518B7-8F39-4AF4-8185-D9FDB63C13C7}"/>
              </a:ext>
            </a:extLst>
          </p:cNvPr>
          <p:cNvSpPr/>
          <p:nvPr/>
        </p:nvSpPr>
        <p:spPr bwMode="auto">
          <a:xfrm>
            <a:off x="2676488" y="1758998"/>
            <a:ext cx="2183550" cy="475663"/>
          </a:xfrm>
          <a:prstGeom prst="rect">
            <a:avLst/>
          </a:prstGeom>
          <a:ln>
            <a:solidFill>
              <a:srgbClr val="25A3C5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8CCC11-4E45-4A9D-B5D5-DC34AE85D79B}"/>
              </a:ext>
            </a:extLst>
          </p:cNvPr>
          <p:cNvCxnSpPr>
            <a:endCxn id="11" idx="1"/>
          </p:cNvCxnSpPr>
          <p:nvPr/>
        </p:nvCxnSpPr>
        <p:spPr bwMode="auto">
          <a:xfrm>
            <a:off x="2192419" y="1996829"/>
            <a:ext cx="484069" cy="1"/>
          </a:xfrm>
          <a:prstGeom prst="straightConnector1">
            <a:avLst/>
          </a:prstGeom>
          <a:ln>
            <a:solidFill>
              <a:srgbClr val="25A3C5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FB32D19-AE04-437C-9A8F-3D1CE0597B83}"/>
              </a:ext>
            </a:extLst>
          </p:cNvPr>
          <p:cNvSpPr txBox="1"/>
          <p:nvPr/>
        </p:nvSpPr>
        <p:spPr>
          <a:xfrm>
            <a:off x="2695976" y="1788590"/>
            <a:ext cx="1800493" cy="37138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0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Find Member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9C7FDC8-8503-44DE-B5D7-738AFA0A774E}"/>
              </a:ext>
            </a:extLst>
          </p:cNvPr>
          <p:cNvCxnSpPr>
            <a:cxnSpLocks/>
            <a:stCxn id="11" idx="3"/>
            <a:endCxn id="12" idx="2"/>
          </p:cNvCxnSpPr>
          <p:nvPr/>
        </p:nvCxnSpPr>
        <p:spPr bwMode="auto">
          <a:xfrm>
            <a:off x="4860038" y="1996830"/>
            <a:ext cx="677065" cy="3038"/>
          </a:xfrm>
          <a:prstGeom prst="straightConnector1">
            <a:avLst/>
          </a:prstGeom>
          <a:ln>
            <a:solidFill>
              <a:srgbClr val="25A3C5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FC34E839-113A-4777-BEE4-C3A2E16CAEF4}"/>
              </a:ext>
            </a:extLst>
          </p:cNvPr>
          <p:cNvSpPr/>
          <p:nvPr/>
        </p:nvSpPr>
        <p:spPr bwMode="auto">
          <a:xfrm>
            <a:off x="2676488" y="2915678"/>
            <a:ext cx="2183550" cy="851578"/>
          </a:xfrm>
          <a:prstGeom prst="rect">
            <a:avLst/>
          </a:prstGeom>
          <a:ln>
            <a:solidFill>
              <a:srgbClr val="25A3C5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E1F3FE-2A44-4398-8063-03485FAAB434}"/>
              </a:ext>
            </a:extLst>
          </p:cNvPr>
          <p:cNvSpPr/>
          <p:nvPr/>
        </p:nvSpPr>
        <p:spPr bwMode="auto">
          <a:xfrm>
            <a:off x="2913126" y="3353673"/>
            <a:ext cx="823658" cy="11067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F3FA15-E74B-4CB7-96B1-5259741C23D8}"/>
              </a:ext>
            </a:extLst>
          </p:cNvPr>
          <p:cNvSpPr/>
          <p:nvPr/>
        </p:nvSpPr>
        <p:spPr bwMode="auto">
          <a:xfrm>
            <a:off x="3880893" y="3351556"/>
            <a:ext cx="823658" cy="11067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7C940C-1027-4E42-85EF-6D8DC01F8183}"/>
              </a:ext>
            </a:extLst>
          </p:cNvPr>
          <p:cNvSpPr txBox="1"/>
          <p:nvPr/>
        </p:nvSpPr>
        <p:spPr>
          <a:xfrm>
            <a:off x="2684562" y="2929417"/>
            <a:ext cx="1993085" cy="37138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0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Complete Form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A5A00A-65B7-4C66-B72F-00A5D278CEA7}"/>
              </a:ext>
            </a:extLst>
          </p:cNvPr>
          <p:cNvSpPr/>
          <p:nvPr/>
        </p:nvSpPr>
        <p:spPr bwMode="auto">
          <a:xfrm>
            <a:off x="2918946" y="3540973"/>
            <a:ext cx="823658" cy="11067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02B313-BAC9-4CC7-A052-85BEC019CD4C}"/>
              </a:ext>
            </a:extLst>
          </p:cNvPr>
          <p:cNvSpPr/>
          <p:nvPr/>
        </p:nvSpPr>
        <p:spPr bwMode="auto">
          <a:xfrm>
            <a:off x="3886713" y="3538856"/>
            <a:ext cx="823658" cy="11067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F07EA3D4-A9C4-4A3F-8877-26948CED8C6E}"/>
              </a:ext>
            </a:extLst>
          </p:cNvPr>
          <p:cNvCxnSpPr>
            <a:cxnSpLocks/>
            <a:stCxn id="12" idx="4"/>
            <a:endCxn id="19" idx="0"/>
          </p:cNvCxnSpPr>
          <p:nvPr/>
        </p:nvCxnSpPr>
        <p:spPr bwMode="auto">
          <a:xfrm rot="5400000">
            <a:off x="4409616" y="1569794"/>
            <a:ext cx="704532" cy="1987237"/>
          </a:xfrm>
          <a:prstGeom prst="bentConnector3">
            <a:avLst>
              <a:gd name="adj1" fmla="val 50000"/>
            </a:avLst>
          </a:prstGeom>
          <a:ln>
            <a:solidFill>
              <a:srgbClr val="25A3C5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9183E6A-FEA7-46A6-9316-CB4410B1AA1E}"/>
              </a:ext>
            </a:extLst>
          </p:cNvPr>
          <p:cNvCxnSpPr>
            <a:cxnSpLocks/>
          </p:cNvCxnSpPr>
          <p:nvPr/>
        </p:nvCxnSpPr>
        <p:spPr bwMode="auto">
          <a:xfrm>
            <a:off x="4848660" y="3351556"/>
            <a:ext cx="662145" cy="0"/>
          </a:xfrm>
          <a:prstGeom prst="straightConnector1">
            <a:avLst/>
          </a:prstGeom>
          <a:ln>
            <a:solidFill>
              <a:srgbClr val="25A3C5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Flowchart: Card 34">
            <a:extLst>
              <a:ext uri="{FF2B5EF4-FFF2-40B4-BE49-F238E27FC236}">
                <a16:creationId xmlns:a16="http://schemas.microsoft.com/office/drawing/2014/main" id="{96B2D5DB-1834-4C3D-9BB7-9F728DFF051B}"/>
              </a:ext>
            </a:extLst>
          </p:cNvPr>
          <p:cNvSpPr/>
          <p:nvPr/>
        </p:nvSpPr>
        <p:spPr bwMode="auto">
          <a:xfrm>
            <a:off x="7221840" y="1996828"/>
            <a:ext cx="1908888" cy="1116319"/>
          </a:xfrm>
          <a:prstGeom prst="flowChartPunchedCard">
            <a:avLst/>
          </a:prstGeom>
          <a:ln>
            <a:solidFill>
              <a:srgbClr val="25A3C5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Case Email or Member API interface</a:t>
            </a:r>
          </a:p>
        </p:txBody>
      </p:sp>
      <p:sp>
        <p:nvSpPr>
          <p:cNvPr id="36" name="Flowchart: Card 35">
            <a:extLst>
              <a:ext uri="{FF2B5EF4-FFF2-40B4-BE49-F238E27FC236}">
                <a16:creationId xmlns:a16="http://schemas.microsoft.com/office/drawing/2014/main" id="{07EE9035-5F81-4D98-B624-D52CD3B42448}"/>
              </a:ext>
            </a:extLst>
          </p:cNvPr>
          <p:cNvSpPr/>
          <p:nvPr/>
        </p:nvSpPr>
        <p:spPr bwMode="auto">
          <a:xfrm>
            <a:off x="6917944" y="4029297"/>
            <a:ext cx="2212783" cy="905598"/>
          </a:xfrm>
          <a:prstGeom prst="flowChartPunchedCard">
            <a:avLst/>
          </a:prstGeom>
          <a:ln>
            <a:solidFill>
              <a:srgbClr val="25A3C5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Response weblink                      or Member API message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D70B3693-8DC0-4569-9192-84EEC199D7B5}"/>
              </a:ext>
            </a:extLst>
          </p:cNvPr>
          <p:cNvCxnSpPr>
            <a:cxnSpLocks/>
            <a:endCxn id="36" idx="3"/>
          </p:cNvCxnSpPr>
          <p:nvPr/>
        </p:nvCxnSpPr>
        <p:spPr bwMode="auto">
          <a:xfrm rot="10800000" flipV="1">
            <a:off x="9130727" y="4480088"/>
            <a:ext cx="580480" cy="2008"/>
          </a:xfrm>
          <a:prstGeom prst="bentConnector3">
            <a:avLst/>
          </a:prstGeom>
          <a:ln>
            <a:solidFill>
              <a:srgbClr val="25A3C5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2BA194E8-7FE5-42DA-A323-BCE73E590B63}"/>
              </a:ext>
            </a:extLst>
          </p:cNvPr>
          <p:cNvSpPr/>
          <p:nvPr/>
        </p:nvSpPr>
        <p:spPr bwMode="auto">
          <a:xfrm>
            <a:off x="2272365" y="5333462"/>
            <a:ext cx="7358896" cy="727752"/>
          </a:xfrm>
          <a:prstGeom prst="leftRightArrow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 the case – Email, Phone or Secure Team Site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03EB77-47D2-418F-9A8D-027E1A3B0F86}"/>
              </a:ext>
            </a:extLst>
          </p:cNvPr>
          <p:cNvSpPr/>
          <p:nvPr/>
        </p:nvSpPr>
        <p:spPr bwMode="auto">
          <a:xfrm>
            <a:off x="5537103" y="1788590"/>
            <a:ext cx="436793" cy="422556"/>
          </a:xfrm>
          <a:prstGeom prst="ellipse">
            <a:avLst/>
          </a:prstGeom>
          <a:solidFill>
            <a:srgbClr val="25A3C5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E3D985-95BA-410A-94EE-492DD183E32B}"/>
              </a:ext>
            </a:extLst>
          </p:cNvPr>
          <p:cNvSpPr txBox="1"/>
          <p:nvPr/>
        </p:nvSpPr>
        <p:spPr>
          <a:xfrm>
            <a:off x="5260215" y="1846193"/>
            <a:ext cx="644728" cy="33175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0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78E0ED5-891B-4020-9154-9DF0F4097AA8}"/>
              </a:ext>
            </a:extLst>
          </p:cNvPr>
          <p:cNvSpPr txBox="1"/>
          <p:nvPr/>
        </p:nvSpPr>
        <p:spPr>
          <a:xfrm>
            <a:off x="1912275" y="3186060"/>
            <a:ext cx="646331" cy="33098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0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</a:pPr>
            <a:r>
              <a:rPr lang="en-US" sz="1600" b="1" kern="0" dirty="0">
                <a:solidFill>
                  <a:schemeClr val="bg1"/>
                </a:solidFill>
              </a:rPr>
              <a:t>2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3AFE5AC-B319-4A04-8BFE-1CBBEEF48C15}"/>
              </a:ext>
            </a:extLst>
          </p:cNvPr>
          <p:cNvSpPr/>
          <p:nvPr/>
        </p:nvSpPr>
        <p:spPr bwMode="auto">
          <a:xfrm>
            <a:off x="5510805" y="3132619"/>
            <a:ext cx="436793" cy="422556"/>
          </a:xfrm>
          <a:prstGeom prst="ellipse">
            <a:avLst/>
          </a:prstGeom>
          <a:solidFill>
            <a:srgbClr val="25A3C5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9E7D0FB-A8E3-413E-91E6-FED139AB6CBF}"/>
              </a:ext>
            </a:extLst>
          </p:cNvPr>
          <p:cNvSpPr txBox="1"/>
          <p:nvPr/>
        </p:nvSpPr>
        <p:spPr>
          <a:xfrm>
            <a:off x="5250413" y="3180930"/>
            <a:ext cx="646331" cy="33098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0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53892AF0-8BEB-4F60-936A-AE82164278DF}"/>
              </a:ext>
            </a:extLst>
          </p:cNvPr>
          <p:cNvCxnSpPr>
            <a:cxnSpLocks/>
            <a:stCxn id="44" idx="6"/>
            <a:endCxn id="35" idx="1"/>
          </p:cNvCxnSpPr>
          <p:nvPr/>
        </p:nvCxnSpPr>
        <p:spPr bwMode="auto">
          <a:xfrm flipV="1">
            <a:off x="5947598" y="2554988"/>
            <a:ext cx="1274242" cy="788909"/>
          </a:xfrm>
          <a:prstGeom prst="bentConnector3">
            <a:avLst>
              <a:gd name="adj1" fmla="val 50000"/>
            </a:avLst>
          </a:prstGeom>
          <a:ln>
            <a:solidFill>
              <a:srgbClr val="25A3C5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D02DD562-D502-4C65-9BE3-E5E1BDAF8525}"/>
              </a:ext>
            </a:extLst>
          </p:cNvPr>
          <p:cNvSpPr/>
          <p:nvPr/>
        </p:nvSpPr>
        <p:spPr bwMode="auto">
          <a:xfrm>
            <a:off x="5510804" y="4241672"/>
            <a:ext cx="436793" cy="422556"/>
          </a:xfrm>
          <a:prstGeom prst="ellipse">
            <a:avLst/>
          </a:prstGeom>
          <a:solidFill>
            <a:srgbClr val="25A3C5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2EA37F1-6F9A-47E9-ABB6-978BD3752009}"/>
              </a:ext>
            </a:extLst>
          </p:cNvPr>
          <p:cNvSpPr txBox="1"/>
          <p:nvPr/>
        </p:nvSpPr>
        <p:spPr>
          <a:xfrm>
            <a:off x="5234185" y="4301316"/>
            <a:ext cx="646331" cy="33098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marR="0" indent="0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969882CD-D1CC-420A-B0D5-07CE0EFAA5AA}"/>
              </a:ext>
            </a:extLst>
          </p:cNvPr>
          <p:cNvCxnSpPr>
            <a:cxnSpLocks/>
            <a:stCxn id="36" idx="1"/>
          </p:cNvCxnSpPr>
          <p:nvPr/>
        </p:nvCxnSpPr>
        <p:spPr bwMode="auto">
          <a:xfrm rot="10800000">
            <a:off x="5973898" y="4480088"/>
            <a:ext cx="944046" cy="2008"/>
          </a:xfrm>
          <a:prstGeom prst="bentConnector3">
            <a:avLst/>
          </a:prstGeom>
          <a:ln>
            <a:solidFill>
              <a:srgbClr val="25A3C5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8B3688A3-E14D-4204-8BC8-92DB039DB031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2192420" y="4458930"/>
            <a:ext cx="3272085" cy="673"/>
          </a:xfrm>
          <a:prstGeom prst="bentConnector3">
            <a:avLst/>
          </a:prstGeom>
          <a:ln>
            <a:solidFill>
              <a:srgbClr val="25A3C5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3C6839B-BCA1-4D53-BE93-4A7D4BC5EED8}"/>
              </a:ext>
            </a:extLst>
          </p:cNvPr>
          <p:cNvCxnSpPr>
            <a:stCxn id="35" idx="3"/>
          </p:cNvCxnSpPr>
          <p:nvPr/>
        </p:nvCxnSpPr>
        <p:spPr bwMode="auto">
          <a:xfrm>
            <a:off x="9130728" y="2554988"/>
            <a:ext cx="500533" cy="0"/>
          </a:xfrm>
          <a:prstGeom prst="straightConnector1">
            <a:avLst/>
          </a:prstGeom>
          <a:ln>
            <a:solidFill>
              <a:srgbClr val="25A3C5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6DF57D5-BB7D-4CAC-8633-2C398B24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32" y="368114"/>
            <a:ext cx="10774827" cy="609600"/>
          </a:xfrm>
        </p:spPr>
        <p:txBody>
          <a:bodyPr>
            <a:normAutofit/>
          </a:bodyPr>
          <a:lstStyle/>
          <a:p>
            <a:r>
              <a:rPr lang="en-US" sz="3200" dirty="0"/>
              <a:t>Overview of TSANet Connect Process</a:t>
            </a:r>
          </a:p>
        </p:txBody>
      </p:sp>
    </p:spTree>
    <p:extLst>
      <p:ext uri="{BB962C8B-B14F-4D97-AF65-F5344CB8AC3E}">
        <p14:creationId xmlns:p14="http://schemas.microsoft.com/office/powerpoint/2010/main" val="392477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062" y="252625"/>
            <a:ext cx="10962025" cy="609600"/>
          </a:xfrm>
        </p:spPr>
        <p:txBody>
          <a:bodyPr>
            <a:normAutofit/>
          </a:bodyPr>
          <a:lstStyle/>
          <a:p>
            <a:r>
              <a:rPr lang="en-US" sz="3200" b="1" dirty="0"/>
              <a:t>Sender Experience </a:t>
            </a:r>
            <a:r>
              <a:rPr lang="is-IS" sz="3200" dirty="0"/>
              <a:t>–</a:t>
            </a:r>
            <a:r>
              <a:rPr lang="en-US" sz="3200" dirty="0"/>
              <a:t> How to use</a:t>
            </a:r>
            <a:r>
              <a:rPr lang="is-IS" sz="3200" dirty="0"/>
              <a:t> – Find a Member...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9774A7-A3B2-6043-AE25-9B9CA1692F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1775CA-80CF-4314-99BF-FA31E94B51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3ABD1BC-252E-477C-BC42-00E27A1073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622"/>
          <a:stretch/>
        </p:blipFill>
        <p:spPr>
          <a:xfrm>
            <a:off x="624775" y="1058623"/>
            <a:ext cx="10729407" cy="2879900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B5AA8ABC-3D20-4BE9-81A4-F55ED2D4E26F}"/>
              </a:ext>
            </a:extLst>
          </p:cNvPr>
          <p:cNvSpPr/>
          <p:nvPr/>
        </p:nvSpPr>
        <p:spPr bwMode="auto">
          <a:xfrm>
            <a:off x="3342555" y="3281081"/>
            <a:ext cx="545566" cy="909298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146244-2340-4E75-B2CE-C61A9E0C8C53}"/>
              </a:ext>
            </a:extLst>
          </p:cNvPr>
          <p:cNvSpPr txBox="1"/>
          <p:nvPr/>
        </p:nvSpPr>
        <p:spPr>
          <a:xfrm>
            <a:off x="1997850" y="4359427"/>
            <a:ext cx="3596128" cy="104874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0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Type in the name of the company or department.   This is a dynamic search</a:t>
            </a:r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433AA537-1E87-4744-B250-BD8ED3F8DFC6}"/>
              </a:ext>
            </a:extLst>
          </p:cNvPr>
          <p:cNvSpPr/>
          <p:nvPr/>
        </p:nvSpPr>
        <p:spPr bwMode="auto">
          <a:xfrm>
            <a:off x="8451156" y="3281081"/>
            <a:ext cx="545566" cy="909298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Arial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F1DD85-A192-4220-8774-83FD7C2DC79D}"/>
              </a:ext>
            </a:extLst>
          </p:cNvPr>
          <p:cNvSpPr txBox="1"/>
          <p:nvPr/>
        </p:nvSpPr>
        <p:spPr>
          <a:xfrm>
            <a:off x="6723529" y="4359427"/>
            <a:ext cx="4218535" cy="13719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0" algn="l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Use the pulldown to view and select from your favorites.   Easily add favorites by selecting          on a process form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FB7C3A-4191-4B23-A3F5-F16B03569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9477" y="4976813"/>
            <a:ext cx="472445" cy="43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2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431B6-D0F0-4A78-AB80-D50DA989070D}"/>
              </a:ext>
            </a:extLst>
          </p:cNvPr>
          <p:cNvSpPr txBox="1">
            <a:spLocks/>
          </p:cNvSpPr>
          <p:nvPr/>
        </p:nvSpPr>
        <p:spPr>
          <a:xfrm>
            <a:off x="727569" y="437755"/>
            <a:ext cx="10736861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51" b="0">
                <a:solidFill>
                  <a:srgbClr val="11A7BE"/>
                </a:solidFill>
                <a:latin typeface="+mn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56">
                <a:solidFill>
                  <a:schemeClr val="tx1"/>
                </a:solidFill>
                <a:latin typeface="Gill Sans M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56">
                <a:solidFill>
                  <a:schemeClr val="tx1"/>
                </a:solidFill>
                <a:latin typeface="Gill Sans M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56">
                <a:solidFill>
                  <a:schemeClr val="tx1"/>
                </a:solidFill>
                <a:latin typeface="Gill Sans M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56">
                <a:solidFill>
                  <a:schemeClr val="tx1"/>
                </a:solidFill>
                <a:latin typeface="Gill Sans MT" pitchFamily="34" charset="0"/>
              </a:defRPr>
            </a:lvl5pPr>
            <a:lvl6pPr marL="336893" algn="l" rtl="0" fontAlgn="base">
              <a:spcBef>
                <a:spcPct val="0"/>
              </a:spcBef>
              <a:spcAft>
                <a:spcPct val="0"/>
              </a:spcAft>
              <a:defRPr sz="1456">
                <a:solidFill>
                  <a:schemeClr val="tx1"/>
                </a:solidFill>
                <a:latin typeface="Gill Sans MT" pitchFamily="34" charset="0"/>
              </a:defRPr>
            </a:lvl6pPr>
            <a:lvl7pPr marL="673784" algn="l" rtl="0" fontAlgn="base">
              <a:spcBef>
                <a:spcPct val="0"/>
              </a:spcBef>
              <a:spcAft>
                <a:spcPct val="0"/>
              </a:spcAft>
              <a:defRPr sz="1456">
                <a:solidFill>
                  <a:schemeClr val="tx1"/>
                </a:solidFill>
                <a:latin typeface="Gill Sans MT" pitchFamily="34" charset="0"/>
              </a:defRPr>
            </a:lvl7pPr>
            <a:lvl8pPr marL="1010678" algn="l" rtl="0" fontAlgn="base">
              <a:spcBef>
                <a:spcPct val="0"/>
              </a:spcBef>
              <a:spcAft>
                <a:spcPct val="0"/>
              </a:spcAft>
              <a:defRPr sz="1456">
                <a:solidFill>
                  <a:schemeClr val="tx1"/>
                </a:solidFill>
                <a:latin typeface="Gill Sans MT" pitchFamily="34" charset="0"/>
              </a:defRPr>
            </a:lvl8pPr>
            <a:lvl9pPr marL="1347570" algn="l" rtl="0" fontAlgn="base">
              <a:spcBef>
                <a:spcPct val="0"/>
              </a:spcBef>
              <a:spcAft>
                <a:spcPct val="0"/>
              </a:spcAft>
              <a:defRPr sz="1456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sz="3200" b="1" u="sng" dirty="0">
                <a:solidFill>
                  <a:srgbClr val="3CB6CE"/>
                </a:solidFill>
                <a:ea typeface="+mn-ea"/>
                <a:cs typeface="+mn-cs"/>
              </a:rPr>
              <a:t>Sender Experience </a:t>
            </a:r>
            <a:r>
              <a:rPr lang="en-US" sz="3200" dirty="0">
                <a:solidFill>
                  <a:srgbClr val="3CB6CE"/>
                </a:solidFill>
                <a:ea typeface="+mn-ea"/>
                <a:cs typeface="+mn-cs"/>
              </a:rPr>
              <a:t>Create a Collaboration Case…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C1BA55A-1328-4166-B58A-2A861E597B90}"/>
              </a:ext>
            </a:extLst>
          </p:cNvPr>
          <p:cNvGrpSpPr/>
          <p:nvPr/>
        </p:nvGrpSpPr>
        <p:grpSpPr>
          <a:xfrm>
            <a:off x="1854958" y="1123614"/>
            <a:ext cx="8275160" cy="5564055"/>
            <a:chOff x="6303079" y="1530806"/>
            <a:chExt cx="5632528" cy="37188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DAAAACB-FA0F-49FD-A76A-3945659FB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48731" y="1530806"/>
              <a:ext cx="5486876" cy="37188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C77E273-6911-4999-B8F0-571ADCA16F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0" t="4154" r="67233" b="83052"/>
            <a:stretch/>
          </p:blipFill>
          <p:spPr>
            <a:xfrm>
              <a:off x="6303079" y="1601641"/>
              <a:ext cx="1556696" cy="367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481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431B6-D0F0-4A78-AB80-D50DA989070D}"/>
              </a:ext>
            </a:extLst>
          </p:cNvPr>
          <p:cNvSpPr txBox="1">
            <a:spLocks/>
          </p:cNvSpPr>
          <p:nvPr/>
        </p:nvSpPr>
        <p:spPr>
          <a:xfrm>
            <a:off x="727569" y="437755"/>
            <a:ext cx="10736861" cy="609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51" b="0">
                <a:solidFill>
                  <a:srgbClr val="11A7BE"/>
                </a:solidFill>
                <a:latin typeface="+mn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56">
                <a:solidFill>
                  <a:schemeClr val="tx1"/>
                </a:solidFill>
                <a:latin typeface="Gill Sans M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56">
                <a:solidFill>
                  <a:schemeClr val="tx1"/>
                </a:solidFill>
                <a:latin typeface="Gill Sans M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56">
                <a:solidFill>
                  <a:schemeClr val="tx1"/>
                </a:solidFill>
                <a:latin typeface="Gill Sans M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56">
                <a:solidFill>
                  <a:schemeClr val="tx1"/>
                </a:solidFill>
                <a:latin typeface="Gill Sans MT" pitchFamily="34" charset="0"/>
              </a:defRPr>
            </a:lvl5pPr>
            <a:lvl6pPr marL="336893" algn="l" rtl="0" fontAlgn="base">
              <a:spcBef>
                <a:spcPct val="0"/>
              </a:spcBef>
              <a:spcAft>
                <a:spcPct val="0"/>
              </a:spcAft>
              <a:defRPr sz="1456">
                <a:solidFill>
                  <a:schemeClr val="tx1"/>
                </a:solidFill>
                <a:latin typeface="Gill Sans MT" pitchFamily="34" charset="0"/>
              </a:defRPr>
            </a:lvl6pPr>
            <a:lvl7pPr marL="673784" algn="l" rtl="0" fontAlgn="base">
              <a:spcBef>
                <a:spcPct val="0"/>
              </a:spcBef>
              <a:spcAft>
                <a:spcPct val="0"/>
              </a:spcAft>
              <a:defRPr sz="1456">
                <a:solidFill>
                  <a:schemeClr val="tx1"/>
                </a:solidFill>
                <a:latin typeface="Gill Sans MT" pitchFamily="34" charset="0"/>
              </a:defRPr>
            </a:lvl7pPr>
            <a:lvl8pPr marL="1010678" algn="l" rtl="0" fontAlgn="base">
              <a:spcBef>
                <a:spcPct val="0"/>
              </a:spcBef>
              <a:spcAft>
                <a:spcPct val="0"/>
              </a:spcAft>
              <a:defRPr sz="1456">
                <a:solidFill>
                  <a:schemeClr val="tx1"/>
                </a:solidFill>
                <a:latin typeface="Gill Sans MT" pitchFamily="34" charset="0"/>
              </a:defRPr>
            </a:lvl8pPr>
            <a:lvl9pPr marL="1347570" algn="l" rtl="0" fontAlgn="base">
              <a:spcBef>
                <a:spcPct val="0"/>
              </a:spcBef>
              <a:spcAft>
                <a:spcPct val="0"/>
              </a:spcAft>
              <a:defRPr sz="1456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sz="3200" u="sng" dirty="0">
                <a:solidFill>
                  <a:srgbClr val="3CB6CE"/>
                </a:solidFill>
                <a:ea typeface="+mn-ea"/>
                <a:cs typeface="+mn-cs"/>
              </a:rPr>
              <a:t>Sender Experience </a:t>
            </a:r>
            <a:r>
              <a:rPr lang="en-US" sz="3200" dirty="0">
                <a:solidFill>
                  <a:srgbClr val="3CB6CE"/>
                </a:solidFill>
                <a:ea typeface="+mn-ea"/>
                <a:cs typeface="+mn-cs"/>
              </a:rPr>
              <a:t> (email received after placing a call)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91AF9-BCB0-44FF-908C-725FD9E9D6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71" t="4493" r="7780"/>
          <a:stretch/>
        </p:blipFill>
        <p:spPr>
          <a:xfrm>
            <a:off x="3768132" y="1297171"/>
            <a:ext cx="4160017" cy="5311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167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tNjD5EPftieO0ZAQJUw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OAihfL9V4AiUmcmhBoF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Jd4r2ksLHEG8FU8ki1bC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IevNVoywgKm74mePcqH9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LGidXimuCdgvQWfp3da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yQM6sOKUq5LBJ6DaBe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NQnTW1DWczHZ8srQPxJH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bKec8LTCWtF1D2VIzSJgu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cUJYbJKomw28C68GNgKj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1Yupw7gF0rijyktaz9Ry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YvqOAS4svaB6SLtLdD7Gv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BFKO9WwCriVZAPJXojAzp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iyOdDGBrIXSZZZHxoBxV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IrsHGNWeqqDmF7gLFqMUJ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9ZLuMw6J5XGIA6mvXSFdh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fDjSqLIaL0oOisWb1p8H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GXxap9tTfvBBK8aU5k0Uc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jLOUzLRf5zczWmkglyHS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GHO17kNHqt1ELlvAH10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pabOzOZrdjTqy7cKKKUi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jOpaRTkAVNGZVa86rWNS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ORXBoznTgLAJhQClIUeU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OPs6KMqU3vwZMJWtWoN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JIxWix3n9C7lPOQyKIb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W464QLjj1Be57U9rfmxU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oEXV6VbFC0jhwBSctcBPi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JBIJDAhWMwxixq98KP7Ep"/>
</p:tagLst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Gill Sans M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/>
      <a:lstStyle>
        <a:defPPr marL="342900" marR="0" indent="0" algn="l" defTabSz="914400" rtl="0" eaLnBrk="1" fontAlgn="base" latinLnBrk="0" hangingPunct="1">
          <a:lnSpc>
            <a:spcPct val="105000"/>
          </a:lnSpc>
          <a:spcBef>
            <a:spcPct val="20000"/>
          </a:spcBef>
          <a:spcAft>
            <a:spcPts val="600"/>
          </a:spcAft>
          <a:buClrTx/>
          <a:buSzTx/>
          <a:buFontTx/>
          <a:buChar char="•"/>
          <a:tabLst/>
          <a:defRPr kumimoji="0" sz="1200" b="0" i="0" u="none" strike="noStrike" kern="0" cap="none" spc="0" normalizeH="0" baseline="0" noProof="0" smtClean="0">
            <a:ln>
              <a:noFill/>
            </a:ln>
            <a:solidFill>
              <a:schemeClr val="tx1">
                <a:lumMod val="65000"/>
                <a:lumOff val="35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BE8A3D14DFC74A85655CB5269B97CB" ma:contentTypeVersion="10" ma:contentTypeDescription="Create a new document." ma:contentTypeScope="" ma:versionID="ac75216e5f8b179126cec3e6ae2593df">
  <xsd:schema xmlns:xsd="http://www.w3.org/2001/XMLSchema" xmlns:xs="http://www.w3.org/2001/XMLSchema" xmlns:p="http://schemas.microsoft.com/office/2006/metadata/properties" xmlns:ns2="842f81db-26ac-4a52-aa86-984c2d815fdf" xmlns:ns3="a24de3a0-8bc1-49fa-97b5-b4281457d9d0" targetNamespace="http://schemas.microsoft.com/office/2006/metadata/properties" ma:root="true" ma:fieldsID="86d730fbc6cec78fdf787302637466cd" ns2:_="" ns3:_="">
    <xsd:import namespace="842f81db-26ac-4a52-aa86-984c2d815fdf"/>
    <xsd:import namespace="a24de3a0-8bc1-49fa-97b5-b4281457d9d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f81db-26ac-4a52-aa86-984c2d815f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4de3a0-8bc1-49fa-97b5-b4281457d9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7145CB-F638-4E8E-88B9-3B90B5038C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781217-1D00-4853-8F33-D597F75CAC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2f81db-26ac-4a52-aa86-984c2d815fdf"/>
    <ds:schemaRef ds:uri="a24de3a0-8bc1-49fa-97b5-b4281457d9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B4C398-5C5B-4420-99FB-18729331997C}">
  <ds:schemaRefs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a24de3a0-8bc1-49fa-97b5-b4281457d9d0"/>
    <ds:schemaRef ds:uri="http://purl.org/dc/dcmitype/"/>
    <ds:schemaRef ds:uri="842f81db-26ac-4a52-aa86-984c2d815fdf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10710</TotalTime>
  <Words>477</Words>
  <Application>Microsoft Office PowerPoint</Application>
  <PresentationFormat>Widescreen</PresentationFormat>
  <Paragraphs>125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Gill Sans MT</vt:lpstr>
      <vt:lpstr>Wingdings</vt:lpstr>
      <vt:lpstr>Default Design</vt:lpstr>
      <vt:lpstr>PowerPoint Presentation</vt:lpstr>
      <vt:lpstr>What is TSANet…</vt:lpstr>
      <vt:lpstr>TSANet Provides</vt:lpstr>
      <vt:lpstr>How does it work…</vt:lpstr>
      <vt:lpstr>Membership Relationship Structure</vt:lpstr>
      <vt:lpstr>Overview of TSANet Connect Process</vt:lpstr>
      <vt:lpstr>Sender Experience – How to use – Find a Member...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Webinar Series  https://tsanet.org/tsanet-connect/ </vt:lpstr>
      <vt:lpstr>To Learn More…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Requirements and options</dc:title>
  <dc:creator>paul Esch</dc:creator>
  <cp:lastModifiedBy>Dennis Smeltzer</cp:lastModifiedBy>
  <cp:revision>250</cp:revision>
  <dcterms:created xsi:type="dcterms:W3CDTF">2013-07-30T18:09:54Z</dcterms:created>
  <dcterms:modified xsi:type="dcterms:W3CDTF">2019-06-25T14:02:46Z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0x010100DFBE8A3D14DFC74A85655CB5269B97CB</vt:lpwstr>
  </property>
  <property fmtid="{D5CDD505-2E9C-101B-9397-08002B2CF9AE}" pid="3" name="AuthorIds_UIVersion_6656">
    <vt:lpwstr>18</vt:lpwstr>
  </property>
</Properties>
</file>